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50"/>
      </p:cViewPr>
      <p:guideLst/>
    </p:cSldViewPr>
  </p:slideViewPr>
  <p:notesTextViewPr>
    <p:cViewPr>
      <p:scale>
        <a:sx n="1" d="1"/>
        <a:sy n="1" d="1"/>
      </p:scale>
      <p:origin x="0" y="-185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5D553-9E95-4456-9D2A-CFB9C161538D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E1543-9974-4328-9D06-617514B7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R code used to subset and aggregate the data is included here</a:t>
            </a:r>
          </a:p>
          <a:p>
            <a:r>
              <a:rPr lang="en-US" baseline="0" dirty="0"/>
              <a:t># Create a master data frame which all crimes committed per day in the dataset</a:t>
            </a:r>
          </a:p>
          <a:p>
            <a:r>
              <a:rPr lang="en-US" baseline="0" dirty="0"/>
              <a:t>  #This data frame is used for all further </a:t>
            </a:r>
            <a:r>
              <a:rPr lang="en-US" baseline="0" dirty="0" err="1"/>
              <a:t>subsetting</a:t>
            </a:r>
            <a:r>
              <a:rPr lang="en-US" baseline="0" dirty="0"/>
              <a:t> going forward</a:t>
            </a:r>
          </a:p>
          <a:p>
            <a:endParaRPr lang="en-US" baseline="0" dirty="0"/>
          </a:p>
          <a:p>
            <a:r>
              <a:rPr lang="en-US" baseline="0" dirty="0"/>
              <a:t>  #First all observations are included with only Date and X,Y coordinates included</a:t>
            </a:r>
          </a:p>
          <a:p>
            <a:endParaRPr lang="en-US" baseline="0" dirty="0"/>
          </a:p>
          <a:p>
            <a:r>
              <a:rPr lang="en-US" baseline="0" dirty="0" err="1"/>
              <a:t>crimes_total</a:t>
            </a:r>
            <a:r>
              <a:rPr lang="en-US" baseline="0" dirty="0"/>
              <a:t> &lt;- </a:t>
            </a:r>
            <a:r>
              <a:rPr lang="en-US" baseline="0" dirty="0" err="1"/>
              <a:t>crimes_truncated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                      select(Date, </a:t>
            </a:r>
            <a:r>
              <a:rPr lang="en-US" baseline="0" dirty="0" err="1"/>
              <a:t>X.Coordinate</a:t>
            </a:r>
            <a:r>
              <a:rPr lang="en-US" baseline="0" dirty="0"/>
              <a:t>, </a:t>
            </a:r>
            <a:r>
              <a:rPr lang="en-US" baseline="0" dirty="0" err="1"/>
              <a:t>Y.Coordinate</a:t>
            </a:r>
            <a:r>
              <a:rPr lang="en-US" baseline="0" dirty="0"/>
              <a:t>, Domestic, </a:t>
            </a:r>
            <a:r>
              <a:rPr lang="en-US" baseline="0" dirty="0" err="1"/>
              <a:t>FBI.Code</a:t>
            </a:r>
            <a:r>
              <a:rPr lang="en-US" baseline="0" dirty="0"/>
              <a:t>, District)</a:t>
            </a:r>
          </a:p>
          <a:p>
            <a:endParaRPr lang="en-US" baseline="0" dirty="0"/>
          </a:p>
          <a:p>
            <a:r>
              <a:rPr lang="en-US" baseline="0" dirty="0"/>
              <a:t>  # Then columns are added to identify the season, month, and year</a:t>
            </a:r>
          </a:p>
          <a:p>
            <a:r>
              <a:rPr lang="en-US" baseline="0" dirty="0"/>
              <a:t>  # in which each observation lies, enabling further aggregating and </a:t>
            </a:r>
          </a:p>
          <a:p>
            <a:r>
              <a:rPr lang="en-US" baseline="0" dirty="0"/>
              <a:t>  # aiding in creation of visualizations</a:t>
            </a:r>
          </a:p>
          <a:p>
            <a:endParaRPr lang="en-US" baseline="0" dirty="0"/>
          </a:p>
          <a:p>
            <a:r>
              <a:rPr lang="en-US" baseline="0" dirty="0" err="1"/>
              <a:t>crimes_total$Date</a:t>
            </a:r>
            <a:r>
              <a:rPr lang="en-US" baseline="0" dirty="0"/>
              <a:t> &lt;- </a:t>
            </a:r>
            <a:r>
              <a:rPr lang="en-US" baseline="0" dirty="0" err="1"/>
              <a:t>as.Date</a:t>
            </a:r>
            <a:r>
              <a:rPr lang="en-US" baseline="0" dirty="0"/>
              <a:t>(</a:t>
            </a:r>
            <a:r>
              <a:rPr lang="en-US" baseline="0" dirty="0" err="1"/>
              <a:t>crimes_total$Date</a:t>
            </a:r>
            <a:r>
              <a:rPr lang="en-US" baseline="0" dirty="0"/>
              <a:t>, format="%m/%d/%Y")</a:t>
            </a:r>
          </a:p>
          <a:p>
            <a:endParaRPr lang="en-US" baseline="0" dirty="0"/>
          </a:p>
          <a:p>
            <a:r>
              <a:rPr lang="en-US" baseline="0" dirty="0" err="1"/>
              <a:t>crimes_total$Season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sapply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crimes_total$Date</a:t>
            </a:r>
            <a:r>
              <a:rPr lang="en-US" baseline="0" dirty="0"/>
              <a:t>, "%m"), switch,</a:t>
            </a:r>
          </a:p>
          <a:p>
            <a:r>
              <a:rPr lang="en-US" baseline="0" dirty="0"/>
              <a:t>                                "12" = "winter",</a:t>
            </a:r>
          </a:p>
          <a:p>
            <a:r>
              <a:rPr lang="en-US" baseline="0" dirty="0"/>
              <a:t>                                "01" = "winter",</a:t>
            </a:r>
          </a:p>
          <a:p>
            <a:r>
              <a:rPr lang="en-US" baseline="0" dirty="0"/>
              <a:t>                                "02" = "winter",</a:t>
            </a:r>
          </a:p>
          <a:p>
            <a:r>
              <a:rPr lang="en-US" baseline="0" dirty="0"/>
              <a:t>                                "03" = "spring",</a:t>
            </a:r>
          </a:p>
          <a:p>
            <a:r>
              <a:rPr lang="en-US" baseline="0" dirty="0"/>
              <a:t>                                "04" = "spring",</a:t>
            </a:r>
          </a:p>
          <a:p>
            <a:r>
              <a:rPr lang="en-US" baseline="0" dirty="0"/>
              <a:t>                                "05" = "spring",</a:t>
            </a:r>
          </a:p>
          <a:p>
            <a:r>
              <a:rPr lang="en-US" baseline="0" dirty="0"/>
              <a:t>                                "06" = "summer",</a:t>
            </a:r>
          </a:p>
          <a:p>
            <a:r>
              <a:rPr lang="en-US" baseline="0" dirty="0"/>
              <a:t>                                "07" = "summer",</a:t>
            </a:r>
          </a:p>
          <a:p>
            <a:r>
              <a:rPr lang="en-US" baseline="0" dirty="0"/>
              <a:t>                                "08" = "summer",</a:t>
            </a:r>
          </a:p>
          <a:p>
            <a:r>
              <a:rPr lang="en-US" baseline="0" dirty="0"/>
              <a:t>                                "09" = "autumn",</a:t>
            </a:r>
          </a:p>
          <a:p>
            <a:r>
              <a:rPr lang="en-US" baseline="0" dirty="0"/>
              <a:t>                                "10" = "autumn",</a:t>
            </a:r>
          </a:p>
          <a:p>
            <a:r>
              <a:rPr lang="en-US" baseline="0" dirty="0"/>
              <a:t>                                "11" = "autumn"))</a:t>
            </a:r>
          </a:p>
          <a:p>
            <a:endParaRPr lang="en-US" baseline="0" dirty="0"/>
          </a:p>
          <a:p>
            <a:r>
              <a:rPr lang="en-US" baseline="0" dirty="0" err="1"/>
              <a:t>crimes_total$Month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sapply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crimes_total$Date</a:t>
            </a:r>
            <a:r>
              <a:rPr lang="en-US" baseline="0" dirty="0"/>
              <a:t>, "%m"), switch,</a:t>
            </a:r>
          </a:p>
          <a:p>
            <a:r>
              <a:rPr lang="en-US" baseline="0" dirty="0"/>
              <a:t>                                "12" = "12",</a:t>
            </a:r>
          </a:p>
          <a:p>
            <a:r>
              <a:rPr lang="en-US" baseline="0" dirty="0"/>
              <a:t>                                "01" = "01",</a:t>
            </a:r>
          </a:p>
          <a:p>
            <a:r>
              <a:rPr lang="en-US" baseline="0" dirty="0"/>
              <a:t>                                "02" = "02",</a:t>
            </a:r>
          </a:p>
          <a:p>
            <a:r>
              <a:rPr lang="en-US" baseline="0" dirty="0"/>
              <a:t>                                "03" = "03",</a:t>
            </a:r>
          </a:p>
          <a:p>
            <a:r>
              <a:rPr lang="en-US" baseline="0" dirty="0"/>
              <a:t>                                "04" = "04",</a:t>
            </a:r>
          </a:p>
          <a:p>
            <a:r>
              <a:rPr lang="en-US" baseline="0" dirty="0"/>
              <a:t>                                "05" = "05",</a:t>
            </a:r>
          </a:p>
          <a:p>
            <a:r>
              <a:rPr lang="en-US" baseline="0" dirty="0"/>
              <a:t>                                "06" = "06",</a:t>
            </a:r>
          </a:p>
          <a:p>
            <a:r>
              <a:rPr lang="en-US" baseline="0" dirty="0"/>
              <a:t>                                "07" = "07",</a:t>
            </a:r>
          </a:p>
          <a:p>
            <a:r>
              <a:rPr lang="en-US" baseline="0" dirty="0"/>
              <a:t>                                "08" = "08",</a:t>
            </a:r>
          </a:p>
          <a:p>
            <a:r>
              <a:rPr lang="en-US" baseline="0" dirty="0"/>
              <a:t>                                "09" = "09",</a:t>
            </a:r>
          </a:p>
          <a:p>
            <a:r>
              <a:rPr lang="en-US" baseline="0" dirty="0"/>
              <a:t>                                "10" = "10",</a:t>
            </a:r>
          </a:p>
          <a:p>
            <a:r>
              <a:rPr lang="en-US" baseline="0" dirty="0"/>
              <a:t>                                "11" = "11"))</a:t>
            </a:r>
          </a:p>
          <a:p>
            <a:endParaRPr lang="en-US" baseline="0" dirty="0"/>
          </a:p>
          <a:p>
            <a:r>
              <a:rPr lang="en-US" baseline="0" dirty="0" err="1"/>
              <a:t>crimes_total$Year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sapply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crimes_total$Date</a:t>
            </a:r>
            <a:r>
              <a:rPr lang="en-US" baseline="0" dirty="0"/>
              <a:t>, "%Y"), switch,</a:t>
            </a:r>
          </a:p>
          <a:p>
            <a:r>
              <a:rPr lang="en-US" baseline="0" dirty="0"/>
              <a:t>                                "2001" = "2001",</a:t>
            </a:r>
          </a:p>
          <a:p>
            <a:r>
              <a:rPr lang="en-US" baseline="0" dirty="0"/>
              <a:t>                                "2002" = "2002",</a:t>
            </a:r>
          </a:p>
          <a:p>
            <a:r>
              <a:rPr lang="en-US" baseline="0" dirty="0"/>
              <a:t>                                "2003" = "2003",</a:t>
            </a:r>
          </a:p>
          <a:p>
            <a:r>
              <a:rPr lang="en-US" baseline="0" dirty="0"/>
              <a:t>                                "2004" = "2004",</a:t>
            </a:r>
          </a:p>
          <a:p>
            <a:r>
              <a:rPr lang="en-US" baseline="0" dirty="0"/>
              <a:t>                                "2005" = "2005",</a:t>
            </a:r>
          </a:p>
          <a:p>
            <a:r>
              <a:rPr lang="en-US" baseline="0" dirty="0"/>
              <a:t>                                "2006" = "2006",</a:t>
            </a:r>
          </a:p>
          <a:p>
            <a:r>
              <a:rPr lang="en-US" baseline="0" dirty="0"/>
              <a:t>                                "2007" = "2007",</a:t>
            </a:r>
          </a:p>
          <a:p>
            <a:r>
              <a:rPr lang="en-US" baseline="0" dirty="0"/>
              <a:t>                                "2008" = "2008",</a:t>
            </a:r>
          </a:p>
          <a:p>
            <a:r>
              <a:rPr lang="en-US" baseline="0" dirty="0"/>
              <a:t>                                "2009" = "2009",</a:t>
            </a:r>
          </a:p>
          <a:p>
            <a:r>
              <a:rPr lang="en-US" baseline="0" dirty="0"/>
              <a:t>                                "2010" = "2010",</a:t>
            </a:r>
          </a:p>
          <a:p>
            <a:r>
              <a:rPr lang="en-US" baseline="0" dirty="0"/>
              <a:t>                                "2011" = "2011",</a:t>
            </a:r>
          </a:p>
          <a:p>
            <a:r>
              <a:rPr lang="en-US" baseline="0" dirty="0"/>
              <a:t>                                "2012" = "2012",</a:t>
            </a:r>
          </a:p>
          <a:p>
            <a:r>
              <a:rPr lang="en-US" baseline="0" dirty="0"/>
              <a:t>                                "2013" = "2013",</a:t>
            </a:r>
          </a:p>
          <a:p>
            <a:r>
              <a:rPr lang="en-US" baseline="0" dirty="0"/>
              <a:t>                                "2014" = "2014",</a:t>
            </a:r>
          </a:p>
          <a:p>
            <a:r>
              <a:rPr lang="en-US" baseline="0" dirty="0"/>
              <a:t>                                "2015" = "2015",</a:t>
            </a:r>
          </a:p>
          <a:p>
            <a:r>
              <a:rPr lang="en-US" baseline="0" dirty="0"/>
              <a:t>                                "2016" = "2016",</a:t>
            </a:r>
          </a:p>
          <a:p>
            <a:r>
              <a:rPr lang="en-US" baseline="0" dirty="0"/>
              <a:t>                                "2017" = "2017"))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####################################################################################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  #Aggregate all crimes by the date on which they were committed</a:t>
            </a:r>
          </a:p>
          <a:p>
            <a:endParaRPr lang="en-US" baseline="0" dirty="0"/>
          </a:p>
          <a:p>
            <a:r>
              <a:rPr lang="en-US" baseline="0" dirty="0" err="1"/>
              <a:t>crimes_per_day</a:t>
            </a:r>
            <a:r>
              <a:rPr lang="en-US" baseline="0" dirty="0"/>
              <a:t> &lt;- </a:t>
            </a:r>
            <a:r>
              <a:rPr lang="en-US" baseline="0" dirty="0" err="1"/>
              <a:t>crimes_total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(Date)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length(Date))</a:t>
            </a:r>
          </a:p>
          <a:p>
            <a:endParaRPr lang="en-US" baseline="0" dirty="0"/>
          </a:p>
          <a:p>
            <a:r>
              <a:rPr lang="en-US" baseline="0" dirty="0"/>
              <a:t>  # Create a season column identify seasons and holidays</a:t>
            </a:r>
          </a:p>
          <a:p>
            <a:endParaRPr lang="en-US" baseline="0" dirty="0"/>
          </a:p>
          <a:p>
            <a:r>
              <a:rPr lang="en-US" baseline="0" dirty="0" err="1"/>
              <a:t>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sapply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crimes_per_day$Date</a:t>
            </a:r>
            <a:r>
              <a:rPr lang="en-US" baseline="0" dirty="0"/>
              <a:t>, "%m"), switch,</a:t>
            </a:r>
          </a:p>
          <a:p>
            <a:r>
              <a:rPr lang="en-US" baseline="0" dirty="0"/>
              <a:t>                                        "12" = "winter",</a:t>
            </a:r>
          </a:p>
          <a:p>
            <a:r>
              <a:rPr lang="en-US" baseline="0" dirty="0"/>
              <a:t>                                        "01" = "winter",</a:t>
            </a:r>
          </a:p>
          <a:p>
            <a:r>
              <a:rPr lang="en-US" baseline="0" dirty="0"/>
              <a:t>                                        "02" = "winter",</a:t>
            </a:r>
          </a:p>
          <a:p>
            <a:r>
              <a:rPr lang="en-US" baseline="0" dirty="0"/>
              <a:t>                                        "03" = "spring",</a:t>
            </a:r>
          </a:p>
          <a:p>
            <a:r>
              <a:rPr lang="en-US" baseline="0" dirty="0"/>
              <a:t>                                        "04" = "spring",</a:t>
            </a:r>
          </a:p>
          <a:p>
            <a:r>
              <a:rPr lang="en-US" baseline="0" dirty="0"/>
              <a:t>                                        "05" = "spring",</a:t>
            </a:r>
          </a:p>
          <a:p>
            <a:r>
              <a:rPr lang="en-US" baseline="0" dirty="0"/>
              <a:t>                                        "06" = "summer",</a:t>
            </a:r>
          </a:p>
          <a:p>
            <a:r>
              <a:rPr lang="en-US" baseline="0" dirty="0"/>
              <a:t>                                        "07" = "summer",</a:t>
            </a:r>
          </a:p>
          <a:p>
            <a:r>
              <a:rPr lang="en-US" baseline="0" dirty="0"/>
              <a:t>                                        "08" = "summer",</a:t>
            </a:r>
          </a:p>
          <a:p>
            <a:r>
              <a:rPr lang="en-US" baseline="0" dirty="0"/>
              <a:t>                                        "09" = "autumn",</a:t>
            </a:r>
          </a:p>
          <a:p>
            <a:r>
              <a:rPr lang="en-US" baseline="0" dirty="0"/>
              <a:t>                                        "10" = "autumn",</a:t>
            </a:r>
          </a:p>
          <a:p>
            <a:r>
              <a:rPr lang="en-US" baseline="0" dirty="0"/>
              <a:t>                                        "11" = "autumn")</a:t>
            </a:r>
          </a:p>
          <a:p>
            <a:endParaRPr lang="en-US" baseline="0" dirty="0"/>
          </a:p>
          <a:p>
            <a:r>
              <a:rPr lang="en-US" baseline="0" dirty="0"/>
              <a:t>  # Modify the season column to identify New Year's Day, 4th of July, and Christmas, respectively</a:t>
            </a:r>
          </a:p>
          <a:p>
            <a:endParaRPr lang="en-US" baseline="0" dirty="0"/>
          </a:p>
          <a:p>
            <a:r>
              <a:rPr lang="en-US" baseline="0" dirty="0" err="1"/>
              <a:t>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crimes_per_day$Date</a:t>
            </a:r>
            <a:r>
              <a:rPr lang="en-US" baseline="0" dirty="0"/>
              <a:t>, "%m")=="01" &amp;</a:t>
            </a:r>
          </a:p>
          <a:p>
            <a:r>
              <a:rPr lang="en-US" baseline="0" dirty="0"/>
              <a:t>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crimes_per_day$Date</a:t>
            </a:r>
            <a:r>
              <a:rPr lang="en-US" baseline="0" dirty="0"/>
              <a:t>, "%d")=="01",</a:t>
            </a:r>
          </a:p>
          <a:p>
            <a:r>
              <a:rPr lang="en-US" baseline="0" dirty="0"/>
              <a:t>                                 "XNYD", </a:t>
            </a:r>
            <a:r>
              <a:rPr lang="en-US" baseline="0" dirty="0" err="1"/>
              <a:t>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crimes_per_day$Date</a:t>
            </a:r>
            <a:r>
              <a:rPr lang="en-US" baseline="0" dirty="0"/>
              <a:t>, "%m")=="07" &amp;</a:t>
            </a:r>
          </a:p>
          <a:p>
            <a:r>
              <a:rPr lang="en-US" baseline="0" dirty="0"/>
              <a:t>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crimes_per_day$Date</a:t>
            </a:r>
            <a:r>
              <a:rPr lang="en-US" baseline="0" dirty="0"/>
              <a:t>, "%d")=="04",</a:t>
            </a:r>
          </a:p>
          <a:p>
            <a:r>
              <a:rPr lang="en-US" baseline="0" dirty="0"/>
              <a:t>                                 "XIND", </a:t>
            </a:r>
            <a:r>
              <a:rPr lang="en-US" baseline="0" dirty="0" err="1"/>
              <a:t>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crimes_per_day$Date</a:t>
            </a:r>
            <a:r>
              <a:rPr lang="en-US" baseline="0" dirty="0"/>
              <a:t>, "%m")=="12" &amp;</a:t>
            </a:r>
          </a:p>
          <a:p>
            <a:r>
              <a:rPr lang="en-US" baseline="0" dirty="0"/>
              <a:t>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crimes_per_day$Date</a:t>
            </a:r>
            <a:r>
              <a:rPr lang="en-US" baseline="0" dirty="0"/>
              <a:t>, "%d")=="25",</a:t>
            </a:r>
          </a:p>
          <a:p>
            <a:r>
              <a:rPr lang="en-US" baseline="0" dirty="0"/>
              <a:t>                                 "XXMS", </a:t>
            </a:r>
            <a:r>
              <a:rPr lang="en-US" baseline="0" dirty="0" err="1"/>
              <a:t>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crimes committed in each calendar month</a:t>
            </a:r>
          </a:p>
          <a:p>
            <a:endParaRPr lang="en-US" baseline="0" dirty="0"/>
          </a:p>
          <a:p>
            <a:r>
              <a:rPr lang="en-US" baseline="0" dirty="0" err="1"/>
              <a:t>crimes_total_YearMo</a:t>
            </a:r>
            <a:r>
              <a:rPr lang="en-US" baseline="0" dirty="0"/>
              <a:t> &lt;- </a:t>
            </a:r>
            <a:r>
              <a:rPr lang="en-US" baseline="0" dirty="0" err="1"/>
              <a:t>crimes_total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mutate(</a:t>
            </a:r>
            <a:r>
              <a:rPr lang="en-US" baseline="0" dirty="0" err="1"/>
              <a:t>YearMo</a:t>
            </a:r>
            <a:r>
              <a:rPr lang="en-US" baseline="0" dirty="0"/>
              <a:t> = format(Date, "%</a:t>
            </a:r>
            <a:r>
              <a:rPr lang="en-US" baseline="0" dirty="0" err="1"/>
              <a:t>Y%m</a:t>
            </a:r>
            <a:r>
              <a:rPr lang="en-US" baseline="0" dirty="0"/>
              <a:t>"))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</a:t>
            </a:r>
            <a:r>
              <a:rPr lang="en-US" baseline="0" dirty="0" err="1"/>
              <a:t>YearMo</a:t>
            </a:r>
            <a:r>
              <a:rPr lang="en-US" baseline="0" dirty="0"/>
              <a:t>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</a:t>
            </a:r>
            <a:r>
              <a:rPr lang="en-US" baseline="0" dirty="0" err="1"/>
              <a:t>YearMo</a:t>
            </a:r>
            <a:r>
              <a:rPr lang="en-US" baseline="0" dirty="0"/>
              <a:t>))</a:t>
            </a:r>
          </a:p>
          <a:p>
            <a:endParaRPr lang="en-US" baseline="0" dirty="0"/>
          </a:p>
          <a:p>
            <a:r>
              <a:rPr lang="en-US" baseline="0" dirty="0" err="1"/>
              <a:t>crimes_total_YearMo$YearMo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crimes_total_YearMo$YearMo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crimes_total_YearMo$Year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substr</a:t>
            </a:r>
            <a:r>
              <a:rPr lang="en-US" baseline="0" dirty="0"/>
              <a:t>(</a:t>
            </a:r>
            <a:r>
              <a:rPr lang="en-US" baseline="0" dirty="0" err="1"/>
              <a:t>crimes_total_YearMo$YearMo</a:t>
            </a:r>
            <a:r>
              <a:rPr lang="en-US" baseline="0" dirty="0"/>
              <a:t>, 1, 4))</a:t>
            </a:r>
          </a:p>
          <a:p>
            <a:r>
              <a:rPr lang="en-US" baseline="0" dirty="0" err="1"/>
              <a:t>crimes_total_YearMo$Month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substr</a:t>
            </a:r>
            <a:r>
              <a:rPr lang="en-US" baseline="0" dirty="0"/>
              <a:t>(</a:t>
            </a:r>
            <a:r>
              <a:rPr lang="en-US" baseline="0" dirty="0" err="1"/>
              <a:t>crimes_total_YearMo$YearMo</a:t>
            </a:r>
            <a:r>
              <a:rPr lang="en-US" baseline="0" dirty="0"/>
              <a:t>, 5, 6))</a:t>
            </a:r>
          </a:p>
          <a:p>
            <a:endParaRPr lang="en-US" baseline="0" dirty="0"/>
          </a:p>
          <a:p>
            <a:r>
              <a:rPr lang="en-US" baseline="0" dirty="0" err="1"/>
              <a:t>crimes_monthly_summary</a:t>
            </a:r>
            <a:r>
              <a:rPr lang="en-US" baseline="0" dirty="0"/>
              <a:t> &lt;- </a:t>
            </a:r>
            <a:r>
              <a:rPr lang="en-US" baseline="0" dirty="0" err="1"/>
              <a:t>as.data.frame</a:t>
            </a:r>
            <a:r>
              <a:rPr lang="en-US" baseline="0" dirty="0"/>
              <a:t>(matrix(</a:t>
            </a:r>
            <a:r>
              <a:rPr lang="en-US" baseline="0" dirty="0" err="1"/>
              <a:t>ncol</a:t>
            </a:r>
            <a:r>
              <a:rPr lang="en-US" baseline="0" dirty="0"/>
              <a:t>=4, </a:t>
            </a:r>
            <a:r>
              <a:rPr lang="en-US" baseline="0" dirty="0" err="1"/>
              <a:t>nrow</a:t>
            </a:r>
            <a:r>
              <a:rPr lang="en-US" baseline="0" dirty="0"/>
              <a:t>=12))</a:t>
            </a:r>
          </a:p>
          <a:p>
            <a:endParaRPr lang="en-US" baseline="0" dirty="0"/>
          </a:p>
          <a:p>
            <a:r>
              <a:rPr lang="en-US" baseline="0" dirty="0" err="1"/>
              <a:t>colnames</a:t>
            </a:r>
            <a:r>
              <a:rPr lang="en-US" baseline="0" dirty="0"/>
              <a:t>(</a:t>
            </a:r>
            <a:r>
              <a:rPr lang="en-US" baseline="0" dirty="0" err="1"/>
              <a:t>crimes_monthly_summary</a:t>
            </a:r>
            <a:r>
              <a:rPr lang="en-US" baseline="0" dirty="0"/>
              <a:t>) &lt;- c("Month", "</a:t>
            </a:r>
            <a:r>
              <a:rPr lang="en-US" baseline="0" dirty="0" err="1"/>
              <a:t>Total_Crime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    "</a:t>
            </a:r>
            <a:r>
              <a:rPr lang="en-US" baseline="0" dirty="0" err="1"/>
              <a:t>Mean_Crime</a:t>
            </a:r>
            <a:r>
              <a:rPr lang="en-US" baseline="0" dirty="0"/>
              <a:t>", "</a:t>
            </a:r>
            <a:r>
              <a:rPr lang="en-US" baseline="0" dirty="0" err="1"/>
              <a:t>SD_Crime</a:t>
            </a:r>
            <a:r>
              <a:rPr lang="en-US" baseline="0" dirty="0"/>
              <a:t>")</a:t>
            </a:r>
          </a:p>
          <a:p>
            <a:endParaRPr lang="en-US" baseline="0" dirty="0"/>
          </a:p>
          <a:p>
            <a:r>
              <a:rPr lang="en-US" baseline="0" dirty="0" err="1"/>
              <a:t>crimes_monthly_summary$Month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crimes_monthly_summary$Month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crimes_monthly_summary$Total_Crime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crimes_monthly_summary$Total_Crime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crimes_monthly_summary$Mean_Crime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crimes_monthly_summary$Mean_Crime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crimes_monthly_summary$SD_Crime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crimes_monthly_summary$SD_Crime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for(</a:t>
            </a:r>
            <a:r>
              <a:rPr lang="en-US" baseline="0" dirty="0" err="1"/>
              <a:t>i</a:t>
            </a:r>
            <a:r>
              <a:rPr lang="en-US" baseline="0" dirty="0"/>
              <a:t> in 1:12){</a:t>
            </a:r>
          </a:p>
          <a:p>
            <a:r>
              <a:rPr lang="en-US" baseline="0" dirty="0"/>
              <a:t>  for(j in 1:4){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tempFrame</a:t>
            </a:r>
            <a:r>
              <a:rPr lang="en-US" baseline="0" dirty="0"/>
              <a:t> &lt;- filter(</a:t>
            </a:r>
            <a:r>
              <a:rPr lang="en-US" baseline="0" dirty="0" err="1"/>
              <a:t>crimes_total_YearMo</a:t>
            </a:r>
            <a:r>
              <a:rPr lang="en-US" baseline="0" dirty="0"/>
              <a:t>, Month==</a:t>
            </a:r>
            <a:r>
              <a:rPr lang="en-US" baseline="0" dirty="0" err="1"/>
              <a:t>as.character</a:t>
            </a:r>
            <a:r>
              <a:rPr lang="en-US" baseline="0" dirty="0"/>
              <a:t>(</a:t>
            </a:r>
            <a:r>
              <a:rPr lang="en-US" baseline="0" dirty="0" err="1"/>
              <a:t>i</a:t>
            </a:r>
            <a:r>
              <a:rPr lang="en-US" baseline="0" dirty="0"/>
              <a:t>))</a:t>
            </a:r>
          </a:p>
          <a:p>
            <a:r>
              <a:rPr lang="en-US" baseline="0" dirty="0"/>
              <a:t>    </a:t>
            </a:r>
          </a:p>
          <a:p>
            <a:r>
              <a:rPr lang="en-US" baseline="0" dirty="0"/>
              <a:t>    switch(j,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i</a:t>
            </a:r>
            <a:r>
              <a:rPr lang="en-US" baseline="0" dirty="0"/>
              <a:t>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round(mean(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 dig=0),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round(</a:t>
            </a:r>
            <a:r>
              <a:rPr lang="en-US" baseline="0" dirty="0" err="1"/>
              <a:t>sd</a:t>
            </a:r>
            <a:r>
              <a:rPr lang="en-US" baseline="0" dirty="0"/>
              <a:t>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 dig=1))</a:t>
            </a:r>
          </a:p>
          <a:p>
            <a:r>
              <a:rPr lang="en-US" baseline="0" dirty="0"/>
              <a:t>  }</a:t>
            </a:r>
          </a:p>
          <a:p>
            <a:r>
              <a:rPr lang="en-US" baseline="0" dirty="0"/>
              <a:t>}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 err="1"/>
              <a:t>crimes_monthly_summary$Month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crimes_monthly_summary$Month</a:t>
            </a:r>
            <a:r>
              <a:rPr lang="en-US" baseline="0" dirty="0"/>
              <a:t>)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  #Create a data frame aggregating total crimes </a:t>
            </a:r>
            <a:r>
              <a:rPr lang="en-US" baseline="0" dirty="0" err="1"/>
              <a:t>commited</a:t>
            </a:r>
            <a:r>
              <a:rPr lang="en-US" baseline="0" dirty="0"/>
              <a:t> in each calendar year</a:t>
            </a:r>
          </a:p>
          <a:p>
            <a:endParaRPr lang="en-US" baseline="0" dirty="0"/>
          </a:p>
          <a:p>
            <a:r>
              <a:rPr lang="en-US" baseline="0" dirty="0" err="1"/>
              <a:t>crimes_per_year</a:t>
            </a:r>
            <a:r>
              <a:rPr lang="en-US" baseline="0" dirty="0"/>
              <a:t> &lt;- </a:t>
            </a:r>
            <a:r>
              <a:rPr lang="en-US" baseline="0" dirty="0" err="1"/>
              <a:t>crimes_total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filter(Year!=2017)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(Year)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length(Year))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crimes committed by </a:t>
            </a:r>
          </a:p>
          <a:p>
            <a:r>
              <a:rPr lang="en-US" baseline="0" dirty="0"/>
              <a:t>  #the district in which they were committed</a:t>
            </a:r>
          </a:p>
          <a:p>
            <a:endParaRPr lang="en-US" baseline="0" dirty="0"/>
          </a:p>
          <a:p>
            <a:r>
              <a:rPr lang="en-US" baseline="0" dirty="0" err="1"/>
              <a:t>crimes_by_district</a:t>
            </a:r>
            <a:r>
              <a:rPr lang="en-US" baseline="0" dirty="0"/>
              <a:t> &lt;- </a:t>
            </a:r>
            <a:r>
              <a:rPr lang="en-US" baseline="0" dirty="0" err="1"/>
              <a:t>as.data.frame</a:t>
            </a:r>
            <a:r>
              <a:rPr lang="en-US" baseline="0" dirty="0"/>
              <a:t>(matrix(</a:t>
            </a:r>
            <a:r>
              <a:rPr lang="en-US" baseline="0" dirty="0" err="1"/>
              <a:t>ncol</a:t>
            </a:r>
            <a:r>
              <a:rPr lang="en-US" baseline="0" dirty="0"/>
              <a:t>=6, </a:t>
            </a:r>
            <a:r>
              <a:rPr lang="en-US" baseline="0" dirty="0" err="1"/>
              <a:t>nrow</a:t>
            </a:r>
            <a:r>
              <a:rPr lang="en-US" baseline="0" dirty="0"/>
              <a:t>=25))</a:t>
            </a:r>
          </a:p>
          <a:p>
            <a:endParaRPr lang="en-US" baseline="0" dirty="0"/>
          </a:p>
          <a:p>
            <a:r>
              <a:rPr lang="en-US" baseline="0" dirty="0" err="1"/>
              <a:t>colnames</a:t>
            </a:r>
            <a:r>
              <a:rPr lang="en-US" baseline="0" dirty="0"/>
              <a:t>(</a:t>
            </a:r>
            <a:r>
              <a:rPr lang="en-US" baseline="0" dirty="0" err="1"/>
              <a:t>crimes_by_district</a:t>
            </a:r>
            <a:r>
              <a:rPr lang="en-US" baseline="0" dirty="0"/>
              <a:t>) &lt;- c("District", </a:t>
            </a:r>
          </a:p>
          <a:p>
            <a:r>
              <a:rPr lang="en-US" baseline="0" dirty="0"/>
              <a:t>                                  "</a:t>
            </a:r>
            <a:r>
              <a:rPr lang="en-US" baseline="0" dirty="0" err="1"/>
              <a:t>numCrime</a:t>
            </a:r>
            <a:r>
              <a:rPr lang="en-US" baseline="0" dirty="0"/>
              <a:t>", </a:t>
            </a:r>
          </a:p>
          <a:p>
            <a:r>
              <a:rPr lang="en-US" baseline="0" dirty="0"/>
              <a:t>                                  "</a:t>
            </a:r>
            <a:r>
              <a:rPr lang="en-US" baseline="0" dirty="0" err="1"/>
              <a:t>X.Coor.Ag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"</a:t>
            </a:r>
            <a:r>
              <a:rPr lang="en-US" baseline="0" dirty="0" err="1"/>
              <a:t>Y.Coor.Ag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"</a:t>
            </a:r>
            <a:r>
              <a:rPr lang="en-US" baseline="0" dirty="0" err="1"/>
              <a:t>X.Avg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"</a:t>
            </a:r>
            <a:r>
              <a:rPr lang="en-US" baseline="0" dirty="0" err="1"/>
              <a:t>Y.Avg</a:t>
            </a:r>
            <a:r>
              <a:rPr lang="en-US" baseline="0" dirty="0"/>
              <a:t>")</a:t>
            </a:r>
          </a:p>
          <a:p>
            <a:endParaRPr lang="en-US" baseline="0" dirty="0"/>
          </a:p>
          <a:p>
            <a:r>
              <a:rPr lang="en-US" baseline="0" dirty="0" err="1"/>
              <a:t>crimes_by_district$District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crimes_by_district$District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crimes_by_district$numCrime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crimes_by_district$numCrime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crimes_by_district$X.Coor.Ag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crimes_by_district$X.Coor.Ag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crimes_by_district$Y.Coor.Ag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crimes_by_district$Y.Coor.Ag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crimes_by_district$X.Avg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crimes_by_district$X.Avg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crimes_by_district$Y.Avg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crimes_by_district$Y.Avg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for(</a:t>
            </a:r>
            <a:r>
              <a:rPr lang="en-US" baseline="0" dirty="0" err="1"/>
              <a:t>i</a:t>
            </a:r>
            <a:r>
              <a:rPr lang="en-US" baseline="0" dirty="0"/>
              <a:t> in 1:25){</a:t>
            </a:r>
          </a:p>
          <a:p>
            <a:r>
              <a:rPr lang="en-US" baseline="0" dirty="0"/>
              <a:t>  for(j in 1:6){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tempFrame</a:t>
            </a:r>
            <a:r>
              <a:rPr lang="en-US" baseline="0" dirty="0"/>
              <a:t> &lt;- filter(</a:t>
            </a:r>
            <a:r>
              <a:rPr lang="en-US" baseline="0" dirty="0" err="1"/>
              <a:t>crimes_total</a:t>
            </a:r>
            <a:r>
              <a:rPr lang="en-US" baseline="0" dirty="0"/>
              <a:t>, District==</a:t>
            </a:r>
            <a:r>
              <a:rPr lang="en-US" baseline="0" dirty="0" err="1"/>
              <a:t>i</a:t>
            </a:r>
            <a:r>
              <a:rPr lang="en-US" baseline="0" dirty="0"/>
              <a:t>)</a:t>
            </a:r>
          </a:p>
          <a:p>
            <a:r>
              <a:rPr lang="en-US" baseline="0" dirty="0"/>
              <a:t>    </a:t>
            </a:r>
          </a:p>
          <a:p>
            <a:r>
              <a:rPr lang="en-US" baseline="0" dirty="0"/>
              <a:t>    switch(j,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i</a:t>
            </a:r>
            <a:r>
              <a:rPr lang="en-US" baseline="0" dirty="0"/>
              <a:t>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tempFrame$X.Coordinate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tempFrame$Y.Coordinate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tempFrame$X.Coordinate</a:t>
            </a:r>
            <a:r>
              <a:rPr lang="en-US" baseline="0" dirty="0"/>
              <a:t>))/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tempFrame$Y.Coordinate</a:t>
            </a:r>
            <a:r>
              <a:rPr lang="en-US" baseline="0" dirty="0"/>
              <a:t>))/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))</a:t>
            </a:r>
          </a:p>
          <a:p>
            <a:r>
              <a:rPr lang="en-US" baseline="0" dirty="0"/>
              <a:t>  }</a:t>
            </a:r>
          </a:p>
          <a:p>
            <a:r>
              <a:rPr lang="en-US" baseline="0" dirty="0"/>
              <a:t>}</a:t>
            </a:r>
          </a:p>
          <a:p>
            <a:endParaRPr lang="en-US" baseline="0" dirty="0"/>
          </a:p>
          <a:p>
            <a:r>
              <a:rPr lang="en-US" baseline="0" dirty="0"/>
              <a:t>####################################################################################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#Create a subset of all non-violent crimes by including only non-domestic crimes and excluding</a:t>
            </a:r>
          </a:p>
          <a:p>
            <a:r>
              <a:rPr lang="en-US" baseline="0" dirty="0"/>
              <a:t>#those crimes which have an FBI Code that indicates a violent crime</a:t>
            </a:r>
          </a:p>
          <a:p>
            <a:endParaRPr lang="en-US" baseline="0" dirty="0"/>
          </a:p>
          <a:p>
            <a:r>
              <a:rPr lang="en-US" baseline="0" dirty="0" err="1"/>
              <a:t>nonV_crimes</a:t>
            </a:r>
            <a:r>
              <a:rPr lang="en-US" baseline="0" dirty="0"/>
              <a:t> &lt;- filter(</a:t>
            </a:r>
            <a:r>
              <a:rPr lang="en-US" baseline="0" dirty="0" err="1"/>
              <a:t>crimes_total</a:t>
            </a:r>
            <a:r>
              <a:rPr lang="en-US" baseline="0" dirty="0"/>
              <a:t>, Domestic=="false")</a:t>
            </a:r>
          </a:p>
          <a:p>
            <a:r>
              <a:rPr lang="en-US" baseline="0" dirty="0" err="1"/>
              <a:t>nonV_crimes</a:t>
            </a:r>
            <a:r>
              <a:rPr lang="en-US" baseline="0" dirty="0"/>
              <a:t> &lt;- filter(</a:t>
            </a:r>
            <a:r>
              <a:rPr lang="en-US" baseline="0" dirty="0" err="1"/>
              <a:t>nonV_crimes</a:t>
            </a:r>
            <a:r>
              <a:rPr lang="en-US" baseline="0" dirty="0"/>
              <a:t>, </a:t>
            </a:r>
            <a:r>
              <a:rPr lang="en-US" baseline="0" dirty="0" err="1"/>
              <a:t>FBI.Code</a:t>
            </a:r>
            <a:r>
              <a:rPr lang="en-US" baseline="0" dirty="0"/>
              <a:t> != "01A")</a:t>
            </a:r>
          </a:p>
          <a:p>
            <a:r>
              <a:rPr lang="en-US" baseline="0" dirty="0" err="1"/>
              <a:t>nonV_crimes</a:t>
            </a:r>
            <a:r>
              <a:rPr lang="en-US" baseline="0" dirty="0"/>
              <a:t> &lt;- filter(</a:t>
            </a:r>
            <a:r>
              <a:rPr lang="en-US" baseline="0" dirty="0" err="1"/>
              <a:t>nonV_crimes</a:t>
            </a:r>
            <a:r>
              <a:rPr lang="en-US" baseline="0" dirty="0"/>
              <a:t>, </a:t>
            </a:r>
            <a:r>
              <a:rPr lang="en-US" baseline="0" dirty="0" err="1"/>
              <a:t>FBI.Code</a:t>
            </a:r>
            <a:r>
              <a:rPr lang="en-US" baseline="0" dirty="0"/>
              <a:t> != "02")</a:t>
            </a:r>
          </a:p>
          <a:p>
            <a:r>
              <a:rPr lang="en-US" baseline="0" dirty="0" err="1"/>
              <a:t>nonV_crimes</a:t>
            </a:r>
            <a:r>
              <a:rPr lang="en-US" baseline="0" dirty="0"/>
              <a:t> &lt;- filter(</a:t>
            </a:r>
            <a:r>
              <a:rPr lang="en-US" baseline="0" dirty="0" err="1"/>
              <a:t>nonV_crimes</a:t>
            </a:r>
            <a:r>
              <a:rPr lang="en-US" baseline="0" dirty="0"/>
              <a:t>, </a:t>
            </a:r>
            <a:r>
              <a:rPr lang="en-US" baseline="0" dirty="0" err="1"/>
              <a:t>FBI.Code</a:t>
            </a:r>
            <a:r>
              <a:rPr lang="en-US" baseline="0" dirty="0"/>
              <a:t> != "03")</a:t>
            </a:r>
          </a:p>
          <a:p>
            <a:r>
              <a:rPr lang="en-US" baseline="0" dirty="0" err="1"/>
              <a:t>nonV_crimes</a:t>
            </a:r>
            <a:r>
              <a:rPr lang="en-US" baseline="0" dirty="0"/>
              <a:t> &lt;- filter(</a:t>
            </a:r>
            <a:r>
              <a:rPr lang="en-US" baseline="0" dirty="0" err="1"/>
              <a:t>nonV_crimes</a:t>
            </a:r>
            <a:r>
              <a:rPr lang="en-US" baseline="0" dirty="0"/>
              <a:t>, </a:t>
            </a:r>
            <a:r>
              <a:rPr lang="en-US" baseline="0" dirty="0" err="1"/>
              <a:t>FBI.Code</a:t>
            </a:r>
            <a:r>
              <a:rPr lang="en-US" baseline="0" dirty="0"/>
              <a:t> != "04A")</a:t>
            </a:r>
          </a:p>
          <a:p>
            <a:r>
              <a:rPr lang="en-US" baseline="0" dirty="0" err="1"/>
              <a:t>nonV_crimes</a:t>
            </a:r>
            <a:r>
              <a:rPr lang="en-US" baseline="0" dirty="0"/>
              <a:t> &lt;- filter(</a:t>
            </a:r>
            <a:r>
              <a:rPr lang="en-US" baseline="0" dirty="0" err="1"/>
              <a:t>nonV_crimes</a:t>
            </a:r>
            <a:r>
              <a:rPr lang="en-US" baseline="0" dirty="0"/>
              <a:t>, </a:t>
            </a:r>
            <a:r>
              <a:rPr lang="en-US" baseline="0" dirty="0" err="1"/>
              <a:t>FBI.Code</a:t>
            </a:r>
            <a:r>
              <a:rPr lang="en-US" baseline="0" dirty="0"/>
              <a:t> != "04B")</a:t>
            </a:r>
          </a:p>
          <a:p>
            <a:endParaRPr lang="en-US" baseline="0" dirty="0"/>
          </a:p>
          <a:p>
            <a:r>
              <a:rPr lang="en-US" baseline="0" dirty="0"/>
              <a:t>  #Aggregate all non-violent crimes by the date on which they were committed</a:t>
            </a:r>
          </a:p>
          <a:p>
            <a:endParaRPr lang="en-US" baseline="0" dirty="0"/>
          </a:p>
          <a:p>
            <a:r>
              <a:rPr lang="en-US" baseline="0" dirty="0" err="1"/>
              <a:t>nonV_crimes_per_day</a:t>
            </a:r>
            <a:r>
              <a:rPr lang="en-US" baseline="0" dirty="0"/>
              <a:t> &lt;- </a:t>
            </a:r>
            <a:r>
              <a:rPr lang="en-US" baseline="0" dirty="0" err="1"/>
              <a:t>nonV_crimes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(Date)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length(Date))</a:t>
            </a:r>
          </a:p>
          <a:p>
            <a:endParaRPr lang="en-US" baseline="0" dirty="0"/>
          </a:p>
          <a:p>
            <a:r>
              <a:rPr lang="en-US" baseline="0" dirty="0"/>
              <a:t>  #Create a column to identify the season in which a non-violent crime was committed</a:t>
            </a:r>
          </a:p>
          <a:p>
            <a:endParaRPr lang="en-US" baseline="0" dirty="0"/>
          </a:p>
          <a:p>
            <a:r>
              <a:rPr lang="en-US" baseline="0" dirty="0" err="1"/>
              <a:t>nonV_crimes_per_day$Season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sapply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nonV_crimes_per_day$Date</a:t>
            </a:r>
            <a:r>
              <a:rPr lang="en-US" baseline="0" dirty="0"/>
              <a:t>, "%m"), switch,</a:t>
            </a:r>
          </a:p>
          <a:p>
            <a:r>
              <a:rPr lang="en-US" baseline="0" dirty="0"/>
              <a:t>                                "12" = "winter",</a:t>
            </a:r>
          </a:p>
          <a:p>
            <a:r>
              <a:rPr lang="en-US" baseline="0" dirty="0"/>
              <a:t>                                "01" = "winter",</a:t>
            </a:r>
          </a:p>
          <a:p>
            <a:r>
              <a:rPr lang="en-US" baseline="0" dirty="0"/>
              <a:t>                                "02" = "winter",</a:t>
            </a:r>
          </a:p>
          <a:p>
            <a:r>
              <a:rPr lang="en-US" baseline="0" dirty="0"/>
              <a:t>                                "03" = "spring",</a:t>
            </a:r>
          </a:p>
          <a:p>
            <a:r>
              <a:rPr lang="en-US" baseline="0" dirty="0"/>
              <a:t>                                "04" = "spring",</a:t>
            </a:r>
          </a:p>
          <a:p>
            <a:r>
              <a:rPr lang="en-US" baseline="0" dirty="0"/>
              <a:t>                                "05" = "spring",</a:t>
            </a:r>
          </a:p>
          <a:p>
            <a:r>
              <a:rPr lang="en-US" baseline="0" dirty="0"/>
              <a:t>                                "06" = "summer",</a:t>
            </a:r>
          </a:p>
          <a:p>
            <a:r>
              <a:rPr lang="en-US" baseline="0" dirty="0"/>
              <a:t>                                "07" = "summer",</a:t>
            </a:r>
          </a:p>
          <a:p>
            <a:r>
              <a:rPr lang="en-US" baseline="0" dirty="0"/>
              <a:t>                                "08" = "summer",</a:t>
            </a:r>
          </a:p>
          <a:p>
            <a:r>
              <a:rPr lang="en-US" baseline="0" dirty="0"/>
              <a:t>                                "09" = "autumn",</a:t>
            </a:r>
          </a:p>
          <a:p>
            <a:r>
              <a:rPr lang="en-US" baseline="0" dirty="0"/>
              <a:t>                                "10" = "autumn",</a:t>
            </a:r>
          </a:p>
          <a:p>
            <a:r>
              <a:rPr lang="en-US" baseline="0" dirty="0"/>
              <a:t>                                "11" = "autumn")</a:t>
            </a:r>
          </a:p>
          <a:p>
            <a:endParaRPr lang="en-US" baseline="0" dirty="0"/>
          </a:p>
          <a:p>
            <a:r>
              <a:rPr lang="en-US" baseline="0" dirty="0"/>
              <a:t>  # Modify the season column to identify holidays</a:t>
            </a:r>
          </a:p>
          <a:p>
            <a:endParaRPr lang="en-US" baseline="0" dirty="0"/>
          </a:p>
          <a:p>
            <a:r>
              <a:rPr lang="en-US" baseline="0" dirty="0" err="1"/>
              <a:t>nonV_crimes_per_day$Season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nonV_crimes_per_day$Date</a:t>
            </a:r>
            <a:r>
              <a:rPr lang="en-US" baseline="0" dirty="0"/>
              <a:t>, "%m")=="01" &amp;</a:t>
            </a:r>
          </a:p>
          <a:p>
            <a:r>
              <a:rPr lang="en-US" baseline="0" dirty="0"/>
              <a:t>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nonV_crimes_per_day$Date</a:t>
            </a:r>
            <a:r>
              <a:rPr lang="en-US" baseline="0" dirty="0"/>
              <a:t>, "%d")=="01",</a:t>
            </a:r>
          </a:p>
          <a:p>
            <a:r>
              <a:rPr lang="en-US" baseline="0" dirty="0"/>
              <a:t>                                 "XNYD", </a:t>
            </a:r>
            <a:r>
              <a:rPr lang="en-US" baseline="0" dirty="0" err="1"/>
              <a:t>nonV_crimes_per_day$Season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nonV_crimes_per_day$Season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nonV_crimes_per_day$Date</a:t>
            </a:r>
            <a:r>
              <a:rPr lang="en-US" baseline="0" dirty="0"/>
              <a:t>, "%m")=="07" &amp;</a:t>
            </a:r>
          </a:p>
          <a:p>
            <a:r>
              <a:rPr lang="en-US" baseline="0" dirty="0"/>
              <a:t>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nonV_crimes_per_day$Date</a:t>
            </a:r>
            <a:r>
              <a:rPr lang="en-US" baseline="0" dirty="0"/>
              <a:t>, "%d")=="04",</a:t>
            </a:r>
          </a:p>
          <a:p>
            <a:r>
              <a:rPr lang="en-US" baseline="0" dirty="0"/>
              <a:t>                                 "XIND", </a:t>
            </a:r>
            <a:r>
              <a:rPr lang="en-US" baseline="0" dirty="0" err="1"/>
              <a:t>nonV_crimes_per_day$Season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nonV_crimes_per_day$Season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nonV_crimes_per_day$Date</a:t>
            </a:r>
            <a:r>
              <a:rPr lang="en-US" baseline="0" dirty="0"/>
              <a:t>, "%m")=="12" &amp;</a:t>
            </a:r>
          </a:p>
          <a:p>
            <a:r>
              <a:rPr lang="en-US" baseline="0" dirty="0"/>
              <a:t>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nonV_crimes_per_day$Date</a:t>
            </a:r>
            <a:r>
              <a:rPr lang="en-US" baseline="0" dirty="0"/>
              <a:t>, "%d")=="25",</a:t>
            </a:r>
          </a:p>
          <a:p>
            <a:r>
              <a:rPr lang="en-US" baseline="0" dirty="0"/>
              <a:t>                                 "XXMS", </a:t>
            </a:r>
            <a:r>
              <a:rPr lang="en-US" baseline="0" dirty="0" err="1"/>
              <a:t>nonV_crimes_per_day$Season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nonV_crimes_per_day$Season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nonV_crimes_per_day$Season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#Create a data frame aggregating total non-violent crimes committed in each calendar month</a:t>
            </a:r>
          </a:p>
          <a:p>
            <a:endParaRPr lang="en-US" baseline="0" dirty="0"/>
          </a:p>
          <a:p>
            <a:r>
              <a:rPr lang="en-US" baseline="0" dirty="0" err="1"/>
              <a:t>nonV_crimes_YearMo</a:t>
            </a:r>
            <a:r>
              <a:rPr lang="en-US" baseline="0" dirty="0"/>
              <a:t> &lt;- </a:t>
            </a:r>
            <a:r>
              <a:rPr lang="en-US" baseline="0" dirty="0" err="1"/>
              <a:t>nonV_crimes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mutate(</a:t>
            </a:r>
            <a:r>
              <a:rPr lang="en-US" baseline="0" dirty="0" err="1"/>
              <a:t>YearMo</a:t>
            </a:r>
            <a:r>
              <a:rPr lang="en-US" baseline="0" dirty="0"/>
              <a:t> = format(Date, "%</a:t>
            </a:r>
            <a:r>
              <a:rPr lang="en-US" baseline="0" dirty="0" err="1"/>
              <a:t>Y%m</a:t>
            </a:r>
            <a:r>
              <a:rPr lang="en-US" baseline="0" dirty="0"/>
              <a:t>"))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</a:t>
            </a:r>
            <a:r>
              <a:rPr lang="en-US" baseline="0" dirty="0" err="1"/>
              <a:t>YearMo</a:t>
            </a:r>
            <a:r>
              <a:rPr lang="en-US" baseline="0" dirty="0"/>
              <a:t>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</a:t>
            </a:r>
            <a:r>
              <a:rPr lang="en-US" baseline="0" dirty="0" err="1"/>
              <a:t>YearMo</a:t>
            </a:r>
            <a:r>
              <a:rPr lang="en-US" baseline="0" dirty="0"/>
              <a:t>))</a:t>
            </a:r>
          </a:p>
          <a:p>
            <a:endParaRPr lang="en-US" baseline="0" dirty="0"/>
          </a:p>
          <a:p>
            <a:r>
              <a:rPr lang="en-US" baseline="0" dirty="0" err="1"/>
              <a:t>nonV_crimes_YearMo$YearMo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nonV_crimes_YearMo$YearMo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nonV_crimes_YearMo$Year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substr</a:t>
            </a:r>
            <a:r>
              <a:rPr lang="en-US" baseline="0" dirty="0"/>
              <a:t>(</a:t>
            </a:r>
            <a:r>
              <a:rPr lang="en-US" baseline="0" dirty="0" err="1"/>
              <a:t>nonV_crimes_YearMo$YearMo</a:t>
            </a:r>
            <a:r>
              <a:rPr lang="en-US" baseline="0" dirty="0"/>
              <a:t>, 1, 4))</a:t>
            </a:r>
          </a:p>
          <a:p>
            <a:r>
              <a:rPr lang="en-US" baseline="0" dirty="0" err="1"/>
              <a:t>nonV_crimes_YearMo$Month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substr</a:t>
            </a:r>
            <a:r>
              <a:rPr lang="en-US" baseline="0" dirty="0"/>
              <a:t>(</a:t>
            </a:r>
            <a:r>
              <a:rPr lang="en-US" baseline="0" dirty="0" err="1"/>
              <a:t>nonV_crimes_YearMo$YearMo</a:t>
            </a:r>
            <a:r>
              <a:rPr lang="en-US" baseline="0" dirty="0"/>
              <a:t>, 5, 6))</a:t>
            </a:r>
          </a:p>
          <a:p>
            <a:endParaRPr lang="en-US" baseline="0" dirty="0"/>
          </a:p>
          <a:p>
            <a:r>
              <a:rPr lang="en-US" baseline="0" dirty="0" err="1"/>
              <a:t>nonV_crimes_monthly_summary</a:t>
            </a:r>
            <a:r>
              <a:rPr lang="en-US" baseline="0" dirty="0"/>
              <a:t> &lt;- </a:t>
            </a:r>
            <a:r>
              <a:rPr lang="en-US" baseline="0" dirty="0" err="1"/>
              <a:t>as.data.frame</a:t>
            </a:r>
            <a:r>
              <a:rPr lang="en-US" baseline="0" dirty="0"/>
              <a:t>(matrix(</a:t>
            </a:r>
            <a:r>
              <a:rPr lang="en-US" baseline="0" dirty="0" err="1"/>
              <a:t>ncol</a:t>
            </a:r>
            <a:r>
              <a:rPr lang="en-US" baseline="0" dirty="0"/>
              <a:t>=4, </a:t>
            </a:r>
            <a:r>
              <a:rPr lang="en-US" baseline="0" dirty="0" err="1"/>
              <a:t>nrow</a:t>
            </a:r>
            <a:r>
              <a:rPr lang="en-US" baseline="0" dirty="0"/>
              <a:t>=12))</a:t>
            </a:r>
          </a:p>
          <a:p>
            <a:endParaRPr lang="en-US" baseline="0" dirty="0"/>
          </a:p>
          <a:p>
            <a:r>
              <a:rPr lang="en-US" baseline="0" dirty="0" err="1"/>
              <a:t>colnames</a:t>
            </a:r>
            <a:r>
              <a:rPr lang="en-US" baseline="0" dirty="0"/>
              <a:t>(</a:t>
            </a:r>
            <a:r>
              <a:rPr lang="en-US" baseline="0" dirty="0" err="1"/>
              <a:t>nonV_crimes_monthly_summary</a:t>
            </a:r>
            <a:r>
              <a:rPr lang="en-US" baseline="0" dirty="0"/>
              <a:t>) &lt;- c("Month", "</a:t>
            </a:r>
            <a:r>
              <a:rPr lang="en-US" baseline="0" dirty="0" err="1"/>
              <a:t>Total_nonV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    "</a:t>
            </a:r>
            <a:r>
              <a:rPr lang="en-US" baseline="0" dirty="0" err="1"/>
              <a:t>Mean_nonV</a:t>
            </a:r>
            <a:r>
              <a:rPr lang="en-US" baseline="0" dirty="0"/>
              <a:t>", "</a:t>
            </a:r>
            <a:r>
              <a:rPr lang="en-US" baseline="0" dirty="0" err="1"/>
              <a:t>SD_nonV</a:t>
            </a:r>
            <a:r>
              <a:rPr lang="en-US" baseline="0" dirty="0"/>
              <a:t>")</a:t>
            </a:r>
          </a:p>
          <a:p>
            <a:endParaRPr lang="en-US" baseline="0" dirty="0"/>
          </a:p>
          <a:p>
            <a:r>
              <a:rPr lang="en-US" baseline="0" dirty="0" err="1"/>
              <a:t>nonV_crimes_monthly_summary$Month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nonV_crimes_monthly_summary$Month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nonV_crimes_monthly_summary$Total_nonV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nonV_crimes_monthly_summary$Total_nonV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nonV_crimes_monthly_summary$Mean_nonV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nonV_crimes_monthly_summary$Mean_nonV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nonV_crimes_monthly_summary$SD_nonV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nonV_crimes_monthly_summary$SD_nonV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for(</a:t>
            </a:r>
            <a:r>
              <a:rPr lang="en-US" baseline="0" dirty="0" err="1"/>
              <a:t>i</a:t>
            </a:r>
            <a:r>
              <a:rPr lang="en-US" baseline="0" dirty="0"/>
              <a:t> in 1:12){</a:t>
            </a:r>
          </a:p>
          <a:p>
            <a:r>
              <a:rPr lang="en-US" baseline="0" dirty="0"/>
              <a:t>  for(j in 1:4){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tempFrame</a:t>
            </a:r>
            <a:r>
              <a:rPr lang="en-US" baseline="0" dirty="0"/>
              <a:t> &lt;- filter(</a:t>
            </a:r>
            <a:r>
              <a:rPr lang="en-US" baseline="0" dirty="0" err="1"/>
              <a:t>nonV_crimes_YearMo</a:t>
            </a:r>
            <a:r>
              <a:rPr lang="en-US" baseline="0" dirty="0"/>
              <a:t>, Month==</a:t>
            </a:r>
            <a:r>
              <a:rPr lang="en-US" baseline="0" dirty="0" err="1"/>
              <a:t>as.character</a:t>
            </a:r>
            <a:r>
              <a:rPr lang="en-US" baseline="0" dirty="0"/>
              <a:t>(</a:t>
            </a:r>
            <a:r>
              <a:rPr lang="en-US" baseline="0" dirty="0" err="1"/>
              <a:t>i</a:t>
            </a:r>
            <a:r>
              <a:rPr lang="en-US" baseline="0" dirty="0"/>
              <a:t>))</a:t>
            </a:r>
          </a:p>
          <a:p>
            <a:r>
              <a:rPr lang="en-US" baseline="0" dirty="0"/>
              <a:t>    </a:t>
            </a:r>
          </a:p>
          <a:p>
            <a:r>
              <a:rPr lang="en-US" baseline="0" dirty="0"/>
              <a:t>    switch(j,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nonV_crimes_monthly_summary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i</a:t>
            </a:r>
            <a:r>
              <a:rPr lang="en-US" baseline="0" dirty="0"/>
              <a:t>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nonV_crimes_monthly_summary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nonV_crimes_monthly_summary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round(mean(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 dig=0),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nonV_crimes_monthly_summary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round(</a:t>
            </a:r>
            <a:r>
              <a:rPr lang="en-US" baseline="0" dirty="0" err="1"/>
              <a:t>sd</a:t>
            </a:r>
            <a:r>
              <a:rPr lang="en-US" baseline="0" dirty="0"/>
              <a:t>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 dig=1))</a:t>
            </a:r>
          </a:p>
          <a:p>
            <a:r>
              <a:rPr lang="en-US" baseline="0" dirty="0"/>
              <a:t>  }</a:t>
            </a:r>
          </a:p>
          <a:p>
            <a:r>
              <a:rPr lang="en-US" baseline="0" dirty="0"/>
              <a:t>}</a:t>
            </a:r>
          </a:p>
          <a:p>
            <a:endParaRPr lang="en-US" baseline="0" dirty="0"/>
          </a:p>
          <a:p>
            <a:r>
              <a:rPr lang="en-US" baseline="0" dirty="0" err="1"/>
              <a:t>nonV_crimes_monthly_summary$Month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nonV_crimes_monthly_summary$Month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non-violent crimes </a:t>
            </a:r>
            <a:r>
              <a:rPr lang="en-US" baseline="0" dirty="0" err="1"/>
              <a:t>commited</a:t>
            </a:r>
            <a:r>
              <a:rPr lang="en-US" baseline="0" dirty="0"/>
              <a:t> in each calendar year</a:t>
            </a:r>
          </a:p>
          <a:p>
            <a:endParaRPr lang="en-US" baseline="0" dirty="0"/>
          </a:p>
          <a:p>
            <a:r>
              <a:rPr lang="en-US" baseline="0" dirty="0" err="1"/>
              <a:t>nonV_crimes_per_year</a:t>
            </a:r>
            <a:r>
              <a:rPr lang="en-US" baseline="0" dirty="0"/>
              <a:t> &lt;- </a:t>
            </a:r>
            <a:r>
              <a:rPr lang="en-US" baseline="0" dirty="0" err="1"/>
              <a:t>nonV_crimes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filter(Year!=2017)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(Year)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length(Year))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non-violent crimes committed by </a:t>
            </a:r>
          </a:p>
          <a:p>
            <a:r>
              <a:rPr lang="en-US" baseline="0" dirty="0"/>
              <a:t>  #the district in which they were committed</a:t>
            </a:r>
          </a:p>
          <a:p>
            <a:endParaRPr lang="en-US" baseline="0" dirty="0"/>
          </a:p>
          <a:p>
            <a:r>
              <a:rPr lang="en-US" baseline="0" dirty="0" err="1"/>
              <a:t>nonV_crimes_by_district</a:t>
            </a:r>
            <a:r>
              <a:rPr lang="en-US" baseline="0" dirty="0"/>
              <a:t> &lt;- </a:t>
            </a:r>
            <a:r>
              <a:rPr lang="en-US" baseline="0" dirty="0" err="1"/>
              <a:t>as.data.frame</a:t>
            </a:r>
            <a:r>
              <a:rPr lang="en-US" baseline="0" dirty="0"/>
              <a:t>(matrix(</a:t>
            </a:r>
            <a:r>
              <a:rPr lang="en-US" baseline="0" dirty="0" err="1"/>
              <a:t>ncol</a:t>
            </a:r>
            <a:r>
              <a:rPr lang="en-US" baseline="0" dirty="0"/>
              <a:t>=6, </a:t>
            </a:r>
            <a:r>
              <a:rPr lang="en-US" baseline="0" dirty="0" err="1"/>
              <a:t>nrow</a:t>
            </a:r>
            <a:r>
              <a:rPr lang="en-US" baseline="0" dirty="0"/>
              <a:t>=25))</a:t>
            </a:r>
          </a:p>
          <a:p>
            <a:endParaRPr lang="en-US" baseline="0" dirty="0"/>
          </a:p>
          <a:p>
            <a:r>
              <a:rPr lang="en-US" baseline="0" dirty="0" err="1"/>
              <a:t>colnames</a:t>
            </a:r>
            <a:r>
              <a:rPr lang="en-US" baseline="0" dirty="0"/>
              <a:t>(</a:t>
            </a:r>
            <a:r>
              <a:rPr lang="en-US" baseline="0" dirty="0" err="1"/>
              <a:t>nonV_crimes_by_district</a:t>
            </a:r>
            <a:r>
              <a:rPr lang="en-US" baseline="0" dirty="0"/>
              <a:t>) &lt;- c("District", </a:t>
            </a:r>
          </a:p>
          <a:p>
            <a:r>
              <a:rPr lang="en-US" baseline="0" dirty="0"/>
              <a:t>                                 "</a:t>
            </a:r>
            <a:r>
              <a:rPr lang="en-US" baseline="0" dirty="0" err="1"/>
              <a:t>numNonV</a:t>
            </a:r>
            <a:r>
              <a:rPr lang="en-US" baseline="0" dirty="0"/>
              <a:t>", </a:t>
            </a:r>
          </a:p>
          <a:p>
            <a:r>
              <a:rPr lang="en-US" baseline="0" dirty="0"/>
              <a:t>                                 "</a:t>
            </a:r>
            <a:r>
              <a:rPr lang="en-US" baseline="0" dirty="0" err="1"/>
              <a:t>X.Coor.Ag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"</a:t>
            </a:r>
            <a:r>
              <a:rPr lang="en-US" baseline="0" dirty="0" err="1"/>
              <a:t>Y.Coor.Ag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"</a:t>
            </a:r>
            <a:r>
              <a:rPr lang="en-US" baseline="0" dirty="0" err="1"/>
              <a:t>X.Avg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"</a:t>
            </a:r>
            <a:r>
              <a:rPr lang="en-US" baseline="0" dirty="0" err="1"/>
              <a:t>Y.Avg</a:t>
            </a:r>
            <a:r>
              <a:rPr lang="en-US" baseline="0" dirty="0"/>
              <a:t>")</a:t>
            </a:r>
          </a:p>
          <a:p>
            <a:endParaRPr lang="en-US" baseline="0" dirty="0"/>
          </a:p>
          <a:p>
            <a:r>
              <a:rPr lang="en-US" baseline="0" dirty="0" err="1"/>
              <a:t>nonV_crimes_by_district$District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nonV_crimes_by_district$District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nonV_crimes_by_district$numNonV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nonV_crimes_by_district$numNonV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nonV_crimes_by_district$X.Coor.Ag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nonV_crimes_by_district$X.Coor.Ag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nonV_crimes_by_district$Y.Coor.Ag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nonV_crimes_by_district$Y.Coor.Ag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nonV_crimes_by_district$X.Avg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nonV_crimes_by_district$X.Avg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nonV_crimes_by_district$Y.Avg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nonV_crimes_by_district$Y.Avg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for(</a:t>
            </a:r>
            <a:r>
              <a:rPr lang="en-US" baseline="0" dirty="0" err="1"/>
              <a:t>i</a:t>
            </a:r>
            <a:r>
              <a:rPr lang="en-US" baseline="0" dirty="0"/>
              <a:t> in 1:25){</a:t>
            </a:r>
          </a:p>
          <a:p>
            <a:r>
              <a:rPr lang="en-US" baseline="0" dirty="0"/>
              <a:t>  for(j in 1:6){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tempFrame</a:t>
            </a:r>
            <a:r>
              <a:rPr lang="en-US" baseline="0" dirty="0"/>
              <a:t> &lt;- filter(</a:t>
            </a:r>
            <a:r>
              <a:rPr lang="en-US" baseline="0" dirty="0" err="1"/>
              <a:t>nonV_crimes</a:t>
            </a:r>
            <a:r>
              <a:rPr lang="en-US" baseline="0" dirty="0"/>
              <a:t>, District==</a:t>
            </a:r>
            <a:r>
              <a:rPr lang="en-US" baseline="0" dirty="0" err="1"/>
              <a:t>i</a:t>
            </a:r>
            <a:r>
              <a:rPr lang="en-US" baseline="0" dirty="0"/>
              <a:t>)</a:t>
            </a:r>
          </a:p>
          <a:p>
            <a:r>
              <a:rPr lang="en-US" baseline="0" dirty="0"/>
              <a:t>    </a:t>
            </a:r>
          </a:p>
          <a:p>
            <a:r>
              <a:rPr lang="en-US" baseline="0" dirty="0"/>
              <a:t>    switch(j,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nonV_crimes_by_district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i</a:t>
            </a:r>
            <a:r>
              <a:rPr lang="en-US" baseline="0" dirty="0"/>
              <a:t>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nonV_crimes_by_district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nonV_crimes_by_district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tempFrame$X.Coordinate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nonV_crimes_by_district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tempFrame$Y.Coordinate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nonV_crimes_by_district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tempFrame$X.Coordinate</a:t>
            </a:r>
            <a:r>
              <a:rPr lang="en-US" baseline="0" dirty="0"/>
              <a:t>))/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nonV_crimes_by_district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tempFrame$Y.Coordinate</a:t>
            </a:r>
            <a:r>
              <a:rPr lang="en-US" baseline="0" dirty="0"/>
              <a:t>))/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))</a:t>
            </a:r>
          </a:p>
          <a:p>
            <a:r>
              <a:rPr lang="en-US" baseline="0" dirty="0"/>
              <a:t>  }</a:t>
            </a:r>
          </a:p>
          <a:p>
            <a:r>
              <a:rPr lang="en-US" baseline="0" dirty="0"/>
              <a:t>}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####################################################################################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#Create a subset of all domestic crimes</a:t>
            </a:r>
          </a:p>
          <a:p>
            <a:endParaRPr lang="en-US" baseline="0" dirty="0"/>
          </a:p>
          <a:p>
            <a:r>
              <a:rPr lang="en-US" baseline="0" dirty="0" err="1"/>
              <a:t>dom_crimes</a:t>
            </a:r>
            <a:r>
              <a:rPr lang="en-US" baseline="0" dirty="0"/>
              <a:t> &lt;- </a:t>
            </a:r>
            <a:r>
              <a:rPr lang="en-US" baseline="0" dirty="0" err="1"/>
              <a:t>crimes_total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filter(Domestic=="true")</a:t>
            </a:r>
          </a:p>
          <a:p>
            <a:endParaRPr lang="en-US" baseline="0" dirty="0"/>
          </a:p>
          <a:p>
            <a:r>
              <a:rPr lang="en-US" baseline="0" dirty="0"/>
              <a:t>  #Aggregate total domestic crimes by the date on which they were committed</a:t>
            </a:r>
          </a:p>
          <a:p>
            <a:endParaRPr lang="en-US" baseline="0" dirty="0"/>
          </a:p>
          <a:p>
            <a:r>
              <a:rPr lang="en-US" baseline="0" dirty="0" err="1"/>
              <a:t>dom_crimes_per_day</a:t>
            </a:r>
            <a:r>
              <a:rPr lang="en-US" baseline="0" dirty="0"/>
              <a:t> &lt;- </a:t>
            </a:r>
            <a:r>
              <a:rPr lang="en-US" baseline="0" dirty="0" err="1"/>
              <a:t>dom_crimes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(Date)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length(Date))</a:t>
            </a:r>
          </a:p>
          <a:p>
            <a:endParaRPr lang="en-US" baseline="0" dirty="0"/>
          </a:p>
          <a:p>
            <a:r>
              <a:rPr lang="en-US" baseline="0" dirty="0"/>
              <a:t>  #Create a column to identify which season in which a crime was committed</a:t>
            </a:r>
          </a:p>
          <a:p>
            <a:endParaRPr lang="en-US" baseline="0" dirty="0"/>
          </a:p>
          <a:p>
            <a:r>
              <a:rPr lang="en-US" baseline="0" dirty="0" err="1"/>
              <a:t>dom_crimes_per_day$Season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sapply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dom_crimes_per_day$Date</a:t>
            </a:r>
            <a:r>
              <a:rPr lang="en-US" baseline="0" dirty="0"/>
              <a:t>, "%m"), switch,</a:t>
            </a:r>
          </a:p>
          <a:p>
            <a:r>
              <a:rPr lang="en-US" baseline="0" dirty="0"/>
              <a:t>                                     "12" = "winter",</a:t>
            </a:r>
          </a:p>
          <a:p>
            <a:r>
              <a:rPr lang="en-US" baseline="0" dirty="0"/>
              <a:t>                                     "01" = "winter",</a:t>
            </a:r>
          </a:p>
          <a:p>
            <a:r>
              <a:rPr lang="en-US" baseline="0" dirty="0"/>
              <a:t>                                     "02" = "winter",</a:t>
            </a:r>
          </a:p>
          <a:p>
            <a:r>
              <a:rPr lang="en-US" baseline="0" dirty="0"/>
              <a:t>                                     "03" = "spring",</a:t>
            </a:r>
          </a:p>
          <a:p>
            <a:r>
              <a:rPr lang="en-US" baseline="0" dirty="0"/>
              <a:t>                                     "04" = "spring",</a:t>
            </a:r>
          </a:p>
          <a:p>
            <a:r>
              <a:rPr lang="en-US" baseline="0" dirty="0"/>
              <a:t>                                     "05" = "spring",</a:t>
            </a:r>
          </a:p>
          <a:p>
            <a:r>
              <a:rPr lang="en-US" baseline="0" dirty="0"/>
              <a:t>                                     "06" = "summer",</a:t>
            </a:r>
          </a:p>
          <a:p>
            <a:r>
              <a:rPr lang="en-US" baseline="0" dirty="0"/>
              <a:t>                                     "07" = "summer",</a:t>
            </a:r>
          </a:p>
          <a:p>
            <a:r>
              <a:rPr lang="en-US" baseline="0" dirty="0"/>
              <a:t>                                     "08" = "summer",</a:t>
            </a:r>
          </a:p>
          <a:p>
            <a:r>
              <a:rPr lang="en-US" baseline="0" dirty="0"/>
              <a:t>                                     "09" = "autumn",</a:t>
            </a:r>
          </a:p>
          <a:p>
            <a:r>
              <a:rPr lang="en-US" baseline="0" dirty="0"/>
              <a:t>                                     "10" = "autumn",</a:t>
            </a:r>
          </a:p>
          <a:p>
            <a:r>
              <a:rPr lang="en-US" baseline="0" dirty="0"/>
              <a:t>                                     "11" = "autumn")</a:t>
            </a:r>
          </a:p>
          <a:p>
            <a:endParaRPr lang="en-US" baseline="0" dirty="0"/>
          </a:p>
          <a:p>
            <a:r>
              <a:rPr lang="en-US" baseline="0" dirty="0"/>
              <a:t>  #Modify the season column to identify New Year's Day, 4th of July, and Christmas, respectively</a:t>
            </a:r>
          </a:p>
          <a:p>
            <a:endParaRPr lang="en-US" baseline="0" dirty="0"/>
          </a:p>
          <a:p>
            <a:r>
              <a:rPr lang="en-US" baseline="0" dirty="0" err="1"/>
              <a:t>dom_crimes_per_day$Season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dom_crimes_per_day$Date</a:t>
            </a:r>
            <a:r>
              <a:rPr lang="en-US" baseline="0" dirty="0"/>
              <a:t>, "%m")=="01" &amp;</a:t>
            </a:r>
          </a:p>
          <a:p>
            <a:r>
              <a:rPr lang="en-US" baseline="0" dirty="0"/>
              <a:t>     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dom_crimes_per_day$Date</a:t>
            </a:r>
            <a:r>
              <a:rPr lang="en-US" baseline="0" dirty="0"/>
              <a:t>, "%d")=="01",</a:t>
            </a:r>
          </a:p>
          <a:p>
            <a:r>
              <a:rPr lang="en-US" baseline="0" dirty="0"/>
              <a:t>                                      "XNYD", </a:t>
            </a:r>
            <a:r>
              <a:rPr lang="en-US" baseline="0" dirty="0" err="1"/>
              <a:t>dom_crimes_per_day$Season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dom_crimes_per_day$Season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dom_crimes_per_day$Date</a:t>
            </a:r>
            <a:r>
              <a:rPr lang="en-US" baseline="0" dirty="0"/>
              <a:t>, "%m")=="07" &amp;</a:t>
            </a:r>
          </a:p>
          <a:p>
            <a:r>
              <a:rPr lang="en-US" baseline="0" dirty="0"/>
              <a:t>     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dom_crimes_per_day$Date</a:t>
            </a:r>
            <a:r>
              <a:rPr lang="en-US" baseline="0" dirty="0"/>
              <a:t>, "%d")=="04",</a:t>
            </a:r>
          </a:p>
          <a:p>
            <a:r>
              <a:rPr lang="en-US" baseline="0" dirty="0"/>
              <a:t>                                      "XIND", </a:t>
            </a:r>
            <a:r>
              <a:rPr lang="en-US" baseline="0" dirty="0" err="1"/>
              <a:t>dom_crimes_per_day$Season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dom_crimes_per_day$Season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dom_crimes_per_day$Date</a:t>
            </a:r>
            <a:r>
              <a:rPr lang="en-US" baseline="0" dirty="0"/>
              <a:t>, "%m")=="12" &amp;</a:t>
            </a:r>
          </a:p>
          <a:p>
            <a:r>
              <a:rPr lang="en-US" baseline="0" dirty="0"/>
              <a:t>     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dom_crimes_per_day$Date</a:t>
            </a:r>
            <a:r>
              <a:rPr lang="en-US" baseline="0" dirty="0"/>
              <a:t>, "%d")=="25",</a:t>
            </a:r>
          </a:p>
          <a:p>
            <a:r>
              <a:rPr lang="en-US" baseline="0" dirty="0"/>
              <a:t>                                      "XXMS", </a:t>
            </a:r>
            <a:r>
              <a:rPr lang="en-US" baseline="0" dirty="0" err="1"/>
              <a:t>dom_crimes_per_day$Season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dom_crimes_per_day$Season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dom_crimes_per_day$Season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domestic crimes committed in each calendar month</a:t>
            </a:r>
          </a:p>
          <a:p>
            <a:endParaRPr lang="en-US" baseline="0" dirty="0"/>
          </a:p>
          <a:p>
            <a:r>
              <a:rPr lang="en-US" baseline="0" dirty="0" err="1"/>
              <a:t>dom_crimes_YearMo</a:t>
            </a:r>
            <a:r>
              <a:rPr lang="en-US" baseline="0" dirty="0"/>
              <a:t> &lt;- </a:t>
            </a:r>
            <a:r>
              <a:rPr lang="en-US" baseline="0" dirty="0" err="1"/>
              <a:t>dom_crimes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mutate(</a:t>
            </a:r>
            <a:r>
              <a:rPr lang="en-US" baseline="0" dirty="0" err="1"/>
              <a:t>YearMo</a:t>
            </a:r>
            <a:r>
              <a:rPr lang="en-US" baseline="0" dirty="0"/>
              <a:t> = format(Date, "%</a:t>
            </a:r>
            <a:r>
              <a:rPr lang="en-US" baseline="0" dirty="0" err="1"/>
              <a:t>Y%m</a:t>
            </a:r>
            <a:r>
              <a:rPr lang="en-US" baseline="0" dirty="0"/>
              <a:t>"))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</a:t>
            </a:r>
            <a:r>
              <a:rPr lang="en-US" baseline="0" dirty="0" err="1"/>
              <a:t>YearMo</a:t>
            </a:r>
            <a:r>
              <a:rPr lang="en-US" baseline="0" dirty="0"/>
              <a:t>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</a:t>
            </a:r>
            <a:r>
              <a:rPr lang="en-US" baseline="0" dirty="0" err="1"/>
              <a:t>YearMo</a:t>
            </a:r>
            <a:r>
              <a:rPr lang="en-US" baseline="0" dirty="0"/>
              <a:t>))</a:t>
            </a:r>
          </a:p>
          <a:p>
            <a:endParaRPr lang="en-US" baseline="0" dirty="0"/>
          </a:p>
          <a:p>
            <a:r>
              <a:rPr lang="en-US" baseline="0" dirty="0" err="1"/>
              <a:t>dom_crimes_YearMo$YearMo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dom_crimes_YearMo$YearMo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dom_crimes_YearMo$Year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substr</a:t>
            </a:r>
            <a:r>
              <a:rPr lang="en-US" baseline="0" dirty="0"/>
              <a:t>(</a:t>
            </a:r>
            <a:r>
              <a:rPr lang="en-US" baseline="0" dirty="0" err="1"/>
              <a:t>dom_crimes_YearMo$YearMo</a:t>
            </a:r>
            <a:r>
              <a:rPr lang="en-US" baseline="0" dirty="0"/>
              <a:t>, 1, 4))</a:t>
            </a:r>
          </a:p>
          <a:p>
            <a:r>
              <a:rPr lang="en-US" baseline="0" dirty="0" err="1"/>
              <a:t>dom_crimes_YearMo$Month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substr</a:t>
            </a:r>
            <a:r>
              <a:rPr lang="en-US" baseline="0" dirty="0"/>
              <a:t>(</a:t>
            </a:r>
            <a:r>
              <a:rPr lang="en-US" baseline="0" dirty="0" err="1"/>
              <a:t>dom_crimes_YearMo$YearMo</a:t>
            </a:r>
            <a:r>
              <a:rPr lang="en-US" baseline="0" dirty="0"/>
              <a:t>, 5, 6))</a:t>
            </a:r>
          </a:p>
          <a:p>
            <a:endParaRPr lang="en-US" baseline="0" dirty="0"/>
          </a:p>
          <a:p>
            <a:r>
              <a:rPr lang="en-US" baseline="0" dirty="0" err="1"/>
              <a:t>dom_crimes_monthly_summary</a:t>
            </a:r>
            <a:r>
              <a:rPr lang="en-US" baseline="0" dirty="0"/>
              <a:t> &lt;- </a:t>
            </a:r>
            <a:r>
              <a:rPr lang="en-US" baseline="0" dirty="0" err="1"/>
              <a:t>as.data.frame</a:t>
            </a:r>
            <a:r>
              <a:rPr lang="en-US" baseline="0" dirty="0"/>
              <a:t>(matrix(</a:t>
            </a:r>
            <a:r>
              <a:rPr lang="en-US" baseline="0" dirty="0" err="1"/>
              <a:t>ncol</a:t>
            </a:r>
            <a:r>
              <a:rPr lang="en-US" baseline="0" dirty="0"/>
              <a:t>=4, </a:t>
            </a:r>
            <a:r>
              <a:rPr lang="en-US" baseline="0" dirty="0" err="1"/>
              <a:t>nrow</a:t>
            </a:r>
            <a:r>
              <a:rPr lang="en-US" baseline="0" dirty="0"/>
              <a:t>=12))</a:t>
            </a:r>
          </a:p>
          <a:p>
            <a:endParaRPr lang="en-US" baseline="0" dirty="0"/>
          </a:p>
          <a:p>
            <a:r>
              <a:rPr lang="en-US" baseline="0" dirty="0" err="1"/>
              <a:t>colnames</a:t>
            </a:r>
            <a:r>
              <a:rPr lang="en-US" baseline="0" dirty="0"/>
              <a:t>(</a:t>
            </a:r>
            <a:r>
              <a:rPr lang="en-US" baseline="0" dirty="0" err="1"/>
              <a:t>dom_crimes_monthly_summary</a:t>
            </a:r>
            <a:r>
              <a:rPr lang="en-US" baseline="0" dirty="0"/>
              <a:t>) &lt;- c("Month", "</a:t>
            </a:r>
            <a:r>
              <a:rPr lang="en-US" baseline="0" dirty="0" err="1"/>
              <a:t>Total_Domestic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         "</a:t>
            </a:r>
            <a:r>
              <a:rPr lang="en-US" baseline="0" dirty="0" err="1"/>
              <a:t>Mean_Domestic</a:t>
            </a:r>
            <a:r>
              <a:rPr lang="en-US" baseline="0" dirty="0"/>
              <a:t>", "</a:t>
            </a:r>
            <a:r>
              <a:rPr lang="en-US" baseline="0" dirty="0" err="1"/>
              <a:t>SD_Domestic</a:t>
            </a:r>
            <a:r>
              <a:rPr lang="en-US" baseline="0" dirty="0"/>
              <a:t>")</a:t>
            </a:r>
          </a:p>
          <a:p>
            <a:endParaRPr lang="en-US" baseline="0" dirty="0"/>
          </a:p>
          <a:p>
            <a:r>
              <a:rPr lang="en-US" baseline="0" dirty="0" err="1"/>
              <a:t>dom_crimes_monthly_summary$Month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dom_crimes_monthly_summary$Month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dom_crimes_monthly_summary$Total_Domestic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dom_crimes_monthly_summary$Total_Domestic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dom_crimes_monthly_summary$Mean_Domestic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dom_crimes_monthly_summary$Mean_Domestic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dom_crimes_monthly_summary$SD_Domestic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dom_crimes_monthly_summary$SD_Domestic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for(</a:t>
            </a:r>
            <a:r>
              <a:rPr lang="en-US" baseline="0" dirty="0" err="1"/>
              <a:t>i</a:t>
            </a:r>
            <a:r>
              <a:rPr lang="en-US" baseline="0" dirty="0"/>
              <a:t> in 1:12){</a:t>
            </a:r>
          </a:p>
          <a:p>
            <a:r>
              <a:rPr lang="en-US" baseline="0" dirty="0"/>
              <a:t>  for(j in 1:4){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tempFrame</a:t>
            </a:r>
            <a:r>
              <a:rPr lang="en-US" baseline="0" dirty="0"/>
              <a:t> &lt;- filter(</a:t>
            </a:r>
            <a:r>
              <a:rPr lang="en-US" baseline="0" dirty="0" err="1"/>
              <a:t>dom_crimes_YearMo</a:t>
            </a:r>
            <a:r>
              <a:rPr lang="en-US" baseline="0" dirty="0"/>
              <a:t>, Month==</a:t>
            </a:r>
            <a:r>
              <a:rPr lang="en-US" baseline="0" dirty="0" err="1"/>
              <a:t>as.character</a:t>
            </a:r>
            <a:r>
              <a:rPr lang="en-US" baseline="0" dirty="0"/>
              <a:t>(</a:t>
            </a:r>
            <a:r>
              <a:rPr lang="en-US" baseline="0" dirty="0" err="1"/>
              <a:t>i</a:t>
            </a:r>
            <a:r>
              <a:rPr lang="en-US" baseline="0" dirty="0"/>
              <a:t>))</a:t>
            </a:r>
          </a:p>
          <a:p>
            <a:r>
              <a:rPr lang="en-US" baseline="0" dirty="0"/>
              <a:t>    </a:t>
            </a:r>
          </a:p>
          <a:p>
            <a:r>
              <a:rPr lang="en-US" baseline="0" dirty="0"/>
              <a:t>    switch(j,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dom_crimes_monthly_summary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i</a:t>
            </a:r>
            <a:r>
              <a:rPr lang="en-US" baseline="0" dirty="0"/>
              <a:t>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dom_crimes_monthly_summary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dom_crimes_monthly_summary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round(mean(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 dig=0),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dom_crimes_monthly_summary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round(</a:t>
            </a:r>
            <a:r>
              <a:rPr lang="en-US" baseline="0" dirty="0" err="1"/>
              <a:t>sd</a:t>
            </a:r>
            <a:r>
              <a:rPr lang="en-US" baseline="0" dirty="0"/>
              <a:t>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 dig=1))</a:t>
            </a:r>
          </a:p>
          <a:p>
            <a:r>
              <a:rPr lang="en-US" baseline="0" dirty="0"/>
              <a:t>  }</a:t>
            </a:r>
          </a:p>
          <a:p>
            <a:r>
              <a:rPr lang="en-US" baseline="0" dirty="0"/>
              <a:t>}</a:t>
            </a:r>
          </a:p>
          <a:p>
            <a:endParaRPr lang="en-US" baseline="0" dirty="0"/>
          </a:p>
          <a:p>
            <a:r>
              <a:rPr lang="en-US" baseline="0" dirty="0" err="1"/>
              <a:t>dom_crimes_monthly_summary$Month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dom_crimes_monthly_summary$Month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domestic crimes </a:t>
            </a:r>
            <a:r>
              <a:rPr lang="en-US" baseline="0" dirty="0" err="1"/>
              <a:t>commited</a:t>
            </a:r>
            <a:r>
              <a:rPr lang="en-US" baseline="0" dirty="0"/>
              <a:t> in each calendar year</a:t>
            </a:r>
          </a:p>
          <a:p>
            <a:endParaRPr lang="en-US" baseline="0" dirty="0"/>
          </a:p>
          <a:p>
            <a:r>
              <a:rPr lang="en-US" baseline="0" dirty="0" err="1"/>
              <a:t>dom_crimes_per_year</a:t>
            </a:r>
            <a:r>
              <a:rPr lang="en-US" baseline="0" dirty="0"/>
              <a:t> &lt;- </a:t>
            </a:r>
            <a:r>
              <a:rPr lang="en-US" baseline="0" dirty="0" err="1"/>
              <a:t>dom_crimes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filter(Year!=2017)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(Year)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length(Year))</a:t>
            </a:r>
          </a:p>
          <a:p>
            <a:r>
              <a:rPr lang="en-US" baseline="0" dirty="0"/>
              <a:t>  </a:t>
            </a:r>
          </a:p>
          <a:p>
            <a:r>
              <a:rPr lang="en-US" baseline="0" dirty="0"/>
              <a:t>  #Create a data frame aggregating total domestic crimes committed by </a:t>
            </a:r>
          </a:p>
          <a:p>
            <a:r>
              <a:rPr lang="en-US" baseline="0" dirty="0"/>
              <a:t>  #the district in which they were committed</a:t>
            </a:r>
          </a:p>
          <a:p>
            <a:endParaRPr lang="en-US" baseline="0" dirty="0"/>
          </a:p>
          <a:p>
            <a:r>
              <a:rPr lang="en-US" baseline="0" dirty="0" err="1"/>
              <a:t>dom_crimes_by_district</a:t>
            </a:r>
            <a:r>
              <a:rPr lang="en-US" baseline="0" dirty="0"/>
              <a:t> &lt;- </a:t>
            </a:r>
            <a:r>
              <a:rPr lang="en-US" baseline="0" dirty="0" err="1"/>
              <a:t>as.data.frame</a:t>
            </a:r>
            <a:r>
              <a:rPr lang="en-US" baseline="0" dirty="0"/>
              <a:t>(matrix(</a:t>
            </a:r>
            <a:r>
              <a:rPr lang="en-US" baseline="0" dirty="0" err="1"/>
              <a:t>ncol</a:t>
            </a:r>
            <a:r>
              <a:rPr lang="en-US" baseline="0" dirty="0"/>
              <a:t>=6, </a:t>
            </a:r>
            <a:r>
              <a:rPr lang="en-US" baseline="0" dirty="0" err="1"/>
              <a:t>nrow</a:t>
            </a:r>
            <a:r>
              <a:rPr lang="en-US" baseline="0" dirty="0"/>
              <a:t>=25))</a:t>
            </a:r>
          </a:p>
          <a:p>
            <a:endParaRPr lang="en-US" baseline="0" dirty="0"/>
          </a:p>
          <a:p>
            <a:r>
              <a:rPr lang="en-US" baseline="0" dirty="0" err="1"/>
              <a:t>colnames</a:t>
            </a:r>
            <a:r>
              <a:rPr lang="en-US" baseline="0" dirty="0"/>
              <a:t>(</a:t>
            </a:r>
            <a:r>
              <a:rPr lang="en-US" baseline="0" dirty="0" err="1"/>
              <a:t>dom_crimes_by_district</a:t>
            </a:r>
            <a:r>
              <a:rPr lang="en-US" baseline="0" dirty="0"/>
              <a:t>) &lt;- c("District", </a:t>
            </a:r>
          </a:p>
          <a:p>
            <a:r>
              <a:rPr lang="en-US" baseline="0" dirty="0"/>
              <a:t>                                       "</a:t>
            </a:r>
            <a:r>
              <a:rPr lang="en-US" baseline="0" dirty="0" err="1"/>
              <a:t>numDomestic</a:t>
            </a:r>
            <a:r>
              <a:rPr lang="en-US" baseline="0" dirty="0"/>
              <a:t>", </a:t>
            </a:r>
          </a:p>
          <a:p>
            <a:r>
              <a:rPr lang="en-US" baseline="0" dirty="0"/>
              <a:t>                                       "</a:t>
            </a:r>
            <a:r>
              <a:rPr lang="en-US" baseline="0" dirty="0" err="1"/>
              <a:t>X.Coor.Ag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     "</a:t>
            </a:r>
            <a:r>
              <a:rPr lang="en-US" baseline="0" dirty="0" err="1"/>
              <a:t>Y.Coor.Ag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     "</a:t>
            </a:r>
            <a:r>
              <a:rPr lang="en-US" baseline="0" dirty="0" err="1"/>
              <a:t>X.Avg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     "</a:t>
            </a:r>
            <a:r>
              <a:rPr lang="en-US" baseline="0" dirty="0" err="1"/>
              <a:t>Y.Avg</a:t>
            </a:r>
            <a:r>
              <a:rPr lang="en-US" baseline="0" dirty="0"/>
              <a:t>")</a:t>
            </a:r>
          </a:p>
          <a:p>
            <a:endParaRPr lang="en-US" baseline="0" dirty="0"/>
          </a:p>
          <a:p>
            <a:r>
              <a:rPr lang="en-US" baseline="0" dirty="0" err="1"/>
              <a:t>dom_crimes_by_district$District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dom_crimes_by_district$District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dom_crimes_by_district$numDomestic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dom_crimes_by_district$numDomestic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dom_crimes_by_district$X.Coor.Ag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dom_crimes_by_district$X.Coor.Ag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dom_crimes_by_district$Y.Coor.Ag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dom_crimes_by_district$Y.Coor.Ag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dom_crimes_by_district$X.Avg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dom_crimes_by_district$X.Avg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dom_crimes_by_district$Y.Avg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dom_crimes_by_district$Y.Avg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for(</a:t>
            </a:r>
            <a:r>
              <a:rPr lang="en-US" baseline="0" dirty="0" err="1"/>
              <a:t>i</a:t>
            </a:r>
            <a:r>
              <a:rPr lang="en-US" baseline="0" dirty="0"/>
              <a:t> in 1:25){</a:t>
            </a:r>
          </a:p>
          <a:p>
            <a:r>
              <a:rPr lang="en-US" baseline="0" dirty="0"/>
              <a:t>  for(j in 1:6){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tempFrame</a:t>
            </a:r>
            <a:r>
              <a:rPr lang="en-US" baseline="0" dirty="0"/>
              <a:t> &lt;- filter(</a:t>
            </a:r>
            <a:r>
              <a:rPr lang="en-US" baseline="0" dirty="0" err="1"/>
              <a:t>dom_crimes</a:t>
            </a:r>
            <a:r>
              <a:rPr lang="en-US" baseline="0" dirty="0"/>
              <a:t>, District==</a:t>
            </a:r>
            <a:r>
              <a:rPr lang="en-US" baseline="0" dirty="0" err="1"/>
              <a:t>i</a:t>
            </a:r>
            <a:r>
              <a:rPr lang="en-US" baseline="0" dirty="0"/>
              <a:t>)</a:t>
            </a:r>
          </a:p>
          <a:p>
            <a:r>
              <a:rPr lang="en-US" baseline="0" dirty="0"/>
              <a:t>    </a:t>
            </a:r>
          </a:p>
          <a:p>
            <a:r>
              <a:rPr lang="en-US" baseline="0" dirty="0"/>
              <a:t>    switch(j,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dom_crimes_by_district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i</a:t>
            </a:r>
            <a:r>
              <a:rPr lang="en-US" baseline="0" dirty="0"/>
              <a:t>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dom_crimes_by_district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dom_crimes_by_district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tempFrame$X.Coordinate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dom_crimes_by_district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tempFrame$Y.Coordinate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dom_crimes_by_district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tempFrame$X.Coordinate</a:t>
            </a:r>
            <a:r>
              <a:rPr lang="en-US" baseline="0" dirty="0"/>
              <a:t>))/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dom_crimes_by_district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tempFrame$Y.Coordinate</a:t>
            </a:r>
            <a:r>
              <a:rPr lang="en-US" baseline="0" dirty="0"/>
              <a:t>))/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))</a:t>
            </a:r>
          </a:p>
          <a:p>
            <a:r>
              <a:rPr lang="en-US" baseline="0" dirty="0"/>
              <a:t>  }</a:t>
            </a:r>
          </a:p>
          <a:p>
            <a:r>
              <a:rPr lang="en-US" baseline="0" dirty="0"/>
              <a:t>}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####################################################################################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#Create a subset of all violent crimes, not including murder, as identified by their FBI Code</a:t>
            </a:r>
          </a:p>
          <a:p>
            <a:endParaRPr lang="en-US" baseline="0" dirty="0"/>
          </a:p>
          <a:p>
            <a:r>
              <a:rPr lang="en-US" baseline="0" dirty="0" err="1"/>
              <a:t>v_crimes</a:t>
            </a:r>
            <a:r>
              <a:rPr lang="en-US" baseline="0" dirty="0"/>
              <a:t> &lt;- </a:t>
            </a:r>
            <a:r>
              <a:rPr lang="en-US" baseline="0" dirty="0" err="1"/>
              <a:t>crimes_total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filter(</a:t>
            </a:r>
            <a:r>
              <a:rPr lang="en-US" baseline="0" dirty="0" err="1"/>
              <a:t>FBI.Code</a:t>
            </a:r>
            <a:r>
              <a:rPr lang="en-US" baseline="0" dirty="0"/>
              <a:t> == "02" |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FBI.Code</a:t>
            </a:r>
            <a:r>
              <a:rPr lang="en-US" baseline="0" dirty="0"/>
              <a:t> == "03" |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FBI.Code</a:t>
            </a:r>
            <a:r>
              <a:rPr lang="en-US" baseline="0" dirty="0"/>
              <a:t> == "04A"|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FBI.Code</a:t>
            </a:r>
            <a:r>
              <a:rPr lang="en-US" baseline="0" dirty="0"/>
              <a:t> == "04B")</a:t>
            </a:r>
          </a:p>
          <a:p>
            <a:endParaRPr lang="en-US" baseline="0" dirty="0"/>
          </a:p>
          <a:p>
            <a:r>
              <a:rPr lang="en-US" baseline="0" dirty="0"/>
              <a:t>  #Aggregate violent crimes by the date on which they were committed</a:t>
            </a:r>
          </a:p>
          <a:p>
            <a:endParaRPr lang="en-US" baseline="0" dirty="0"/>
          </a:p>
          <a:p>
            <a:r>
              <a:rPr lang="en-US" baseline="0" dirty="0" err="1"/>
              <a:t>v_crimes_per_day</a:t>
            </a:r>
            <a:r>
              <a:rPr lang="en-US" baseline="0" dirty="0"/>
              <a:t> &lt;- </a:t>
            </a:r>
            <a:r>
              <a:rPr lang="en-US" baseline="0" dirty="0" err="1"/>
              <a:t>v_crimes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(Date)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length(Date))</a:t>
            </a:r>
          </a:p>
          <a:p>
            <a:endParaRPr lang="en-US" baseline="0" dirty="0"/>
          </a:p>
          <a:p>
            <a:r>
              <a:rPr lang="en-US" baseline="0" dirty="0"/>
              <a:t>  #Create a column which identifies which season in which a crime was committed</a:t>
            </a:r>
          </a:p>
          <a:p>
            <a:endParaRPr lang="en-US" baseline="0" dirty="0"/>
          </a:p>
          <a:p>
            <a:r>
              <a:rPr lang="en-US" baseline="0" dirty="0" err="1"/>
              <a:t>v_crimes_per_day$Season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sapply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v_crimes_per_day$Date</a:t>
            </a:r>
            <a:r>
              <a:rPr lang="en-US" baseline="0" dirty="0"/>
              <a:t>, "%m"), switch,</a:t>
            </a:r>
          </a:p>
          <a:p>
            <a:r>
              <a:rPr lang="en-US" baseline="0" dirty="0"/>
              <a:t>                                    "12" = "winter",</a:t>
            </a:r>
          </a:p>
          <a:p>
            <a:r>
              <a:rPr lang="en-US" baseline="0" dirty="0"/>
              <a:t>                                    "01" = "winter",</a:t>
            </a:r>
          </a:p>
          <a:p>
            <a:r>
              <a:rPr lang="en-US" baseline="0" dirty="0"/>
              <a:t>                                    "02" = "winter",</a:t>
            </a:r>
          </a:p>
          <a:p>
            <a:r>
              <a:rPr lang="en-US" baseline="0" dirty="0"/>
              <a:t>                                    "03" = "spring",</a:t>
            </a:r>
          </a:p>
          <a:p>
            <a:r>
              <a:rPr lang="en-US" baseline="0" dirty="0"/>
              <a:t>                                    "04" = "spring",</a:t>
            </a:r>
          </a:p>
          <a:p>
            <a:r>
              <a:rPr lang="en-US" baseline="0" dirty="0"/>
              <a:t>                                    "05" = "spring",</a:t>
            </a:r>
          </a:p>
          <a:p>
            <a:r>
              <a:rPr lang="en-US" baseline="0" dirty="0"/>
              <a:t>                                    "06" = "summer",</a:t>
            </a:r>
          </a:p>
          <a:p>
            <a:r>
              <a:rPr lang="en-US" baseline="0" dirty="0"/>
              <a:t>                                    "07" = "summer",</a:t>
            </a:r>
          </a:p>
          <a:p>
            <a:r>
              <a:rPr lang="en-US" baseline="0" dirty="0"/>
              <a:t>                                    "08" = "summer",</a:t>
            </a:r>
          </a:p>
          <a:p>
            <a:r>
              <a:rPr lang="en-US" baseline="0" dirty="0"/>
              <a:t>                                    "09" = "autumn",</a:t>
            </a:r>
          </a:p>
          <a:p>
            <a:r>
              <a:rPr lang="en-US" baseline="0" dirty="0"/>
              <a:t>                                    "10" = "autumn",</a:t>
            </a:r>
          </a:p>
          <a:p>
            <a:r>
              <a:rPr lang="en-US" baseline="0" dirty="0"/>
              <a:t>                                    "11" = "autumn")</a:t>
            </a:r>
          </a:p>
          <a:p>
            <a:endParaRPr lang="en-US" baseline="0" dirty="0"/>
          </a:p>
          <a:p>
            <a:r>
              <a:rPr lang="en-US" baseline="0" dirty="0"/>
              <a:t>  # Modify the season column to identify New Year's Day, 4th of July, and Christmas, respectively</a:t>
            </a:r>
          </a:p>
          <a:p>
            <a:endParaRPr lang="en-US" baseline="0" dirty="0"/>
          </a:p>
          <a:p>
            <a:r>
              <a:rPr lang="en-US" baseline="0" dirty="0" err="1"/>
              <a:t>v_crimes_per_day$Season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v_crimes_per_day$Date</a:t>
            </a:r>
            <a:r>
              <a:rPr lang="en-US" baseline="0" dirty="0"/>
              <a:t>, "%m")=="01" &amp;</a:t>
            </a:r>
          </a:p>
          <a:p>
            <a:r>
              <a:rPr lang="en-US" baseline="0" dirty="0"/>
              <a:t>    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v_crimes_per_day$Date</a:t>
            </a:r>
            <a:r>
              <a:rPr lang="en-US" baseline="0" dirty="0"/>
              <a:t>, "%d")=="01",</a:t>
            </a:r>
          </a:p>
          <a:p>
            <a:r>
              <a:rPr lang="en-US" baseline="0" dirty="0"/>
              <a:t>                                     "XNYD", </a:t>
            </a:r>
            <a:r>
              <a:rPr lang="en-US" baseline="0" dirty="0" err="1"/>
              <a:t>v_crimes_per_day$Season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v_crimes_per_day$Season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v_crimes_per_day$Date</a:t>
            </a:r>
            <a:r>
              <a:rPr lang="en-US" baseline="0" dirty="0"/>
              <a:t>, "%m")=="07" &amp;</a:t>
            </a:r>
          </a:p>
          <a:p>
            <a:r>
              <a:rPr lang="en-US" baseline="0" dirty="0"/>
              <a:t>    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v_crimes_per_day$Date</a:t>
            </a:r>
            <a:r>
              <a:rPr lang="en-US" baseline="0" dirty="0"/>
              <a:t>, "%d")=="04",</a:t>
            </a:r>
          </a:p>
          <a:p>
            <a:r>
              <a:rPr lang="en-US" baseline="0" dirty="0"/>
              <a:t>                                     "XIND", </a:t>
            </a:r>
            <a:r>
              <a:rPr lang="en-US" baseline="0" dirty="0" err="1"/>
              <a:t>v_crimes_per_day$Season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v_crimes_per_day$Season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if_else</a:t>
            </a:r>
            <a:r>
              <a:rPr lang="en-US" baseline="0" dirty="0"/>
              <a:t>(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v_crimes_per_day$Date</a:t>
            </a:r>
            <a:r>
              <a:rPr lang="en-US" baseline="0" dirty="0"/>
              <a:t>, "%m")=="12" &amp;</a:t>
            </a:r>
          </a:p>
          <a:p>
            <a:r>
              <a:rPr lang="en-US" baseline="0" dirty="0"/>
              <a:t>                                       </a:t>
            </a:r>
            <a:r>
              <a:rPr lang="en-US" baseline="0" dirty="0" err="1"/>
              <a:t>strftime</a:t>
            </a:r>
            <a:r>
              <a:rPr lang="en-US" baseline="0" dirty="0"/>
              <a:t>(</a:t>
            </a:r>
            <a:r>
              <a:rPr lang="en-US" baseline="0" dirty="0" err="1"/>
              <a:t>v_crimes_per_day$Date</a:t>
            </a:r>
            <a:r>
              <a:rPr lang="en-US" baseline="0" dirty="0"/>
              <a:t>, "%d")=="25",</a:t>
            </a:r>
          </a:p>
          <a:p>
            <a:r>
              <a:rPr lang="en-US" baseline="0" dirty="0"/>
              <a:t>                                     "XXMS", </a:t>
            </a:r>
            <a:r>
              <a:rPr lang="en-US" baseline="0" dirty="0" err="1"/>
              <a:t>v_crimes_per_day$Season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v_crimes_per_day$Season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dom_crimes_per_day$Season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violent crimes committed in each calendar month</a:t>
            </a:r>
          </a:p>
          <a:p>
            <a:endParaRPr lang="en-US" baseline="0" dirty="0"/>
          </a:p>
          <a:p>
            <a:r>
              <a:rPr lang="en-US" baseline="0" dirty="0" err="1"/>
              <a:t>v_crimes_YearMo</a:t>
            </a:r>
            <a:r>
              <a:rPr lang="en-US" baseline="0" dirty="0"/>
              <a:t> &lt;- </a:t>
            </a:r>
            <a:r>
              <a:rPr lang="en-US" baseline="0" dirty="0" err="1"/>
              <a:t>v_crimes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mutate(</a:t>
            </a:r>
            <a:r>
              <a:rPr lang="en-US" baseline="0" dirty="0" err="1"/>
              <a:t>YearMo</a:t>
            </a:r>
            <a:r>
              <a:rPr lang="en-US" baseline="0" dirty="0"/>
              <a:t> = format(Date, "%</a:t>
            </a:r>
            <a:r>
              <a:rPr lang="en-US" baseline="0" dirty="0" err="1"/>
              <a:t>Y%m</a:t>
            </a:r>
            <a:r>
              <a:rPr lang="en-US" baseline="0" dirty="0"/>
              <a:t>"))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</a:t>
            </a:r>
            <a:r>
              <a:rPr lang="en-US" baseline="0" dirty="0" err="1"/>
              <a:t>YearMo</a:t>
            </a:r>
            <a:r>
              <a:rPr lang="en-US" baseline="0" dirty="0"/>
              <a:t>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</a:t>
            </a:r>
            <a:r>
              <a:rPr lang="en-US" baseline="0" dirty="0" err="1"/>
              <a:t>YearMo</a:t>
            </a:r>
            <a:r>
              <a:rPr lang="en-US" baseline="0" dirty="0"/>
              <a:t>))</a:t>
            </a:r>
          </a:p>
          <a:p>
            <a:endParaRPr lang="en-US" baseline="0" dirty="0"/>
          </a:p>
          <a:p>
            <a:r>
              <a:rPr lang="en-US" baseline="0" dirty="0" err="1"/>
              <a:t>v_crimes_YearMo$YearMo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v_crimes_YearMo$YearMo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v_crimes_YearMo$Year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substr</a:t>
            </a:r>
            <a:r>
              <a:rPr lang="en-US" baseline="0" dirty="0"/>
              <a:t>(</a:t>
            </a:r>
            <a:r>
              <a:rPr lang="en-US" baseline="0" dirty="0" err="1"/>
              <a:t>v_crimes_YearMo$YearMo</a:t>
            </a:r>
            <a:r>
              <a:rPr lang="en-US" baseline="0" dirty="0"/>
              <a:t>, 1, 4))</a:t>
            </a:r>
          </a:p>
          <a:p>
            <a:r>
              <a:rPr lang="en-US" baseline="0" dirty="0" err="1"/>
              <a:t>v_crimes_YearMo$Month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substr</a:t>
            </a:r>
            <a:r>
              <a:rPr lang="en-US" baseline="0" dirty="0"/>
              <a:t>(</a:t>
            </a:r>
            <a:r>
              <a:rPr lang="en-US" baseline="0" dirty="0" err="1"/>
              <a:t>v_crimes_YearMo$YearMo</a:t>
            </a:r>
            <a:r>
              <a:rPr lang="en-US" baseline="0" dirty="0"/>
              <a:t>, 5, 6))</a:t>
            </a:r>
          </a:p>
          <a:p>
            <a:endParaRPr lang="en-US" baseline="0" dirty="0"/>
          </a:p>
          <a:p>
            <a:r>
              <a:rPr lang="en-US" baseline="0" dirty="0" err="1"/>
              <a:t>v_crimes_monthly_summary</a:t>
            </a:r>
            <a:r>
              <a:rPr lang="en-US" baseline="0" dirty="0"/>
              <a:t> &lt;- </a:t>
            </a:r>
            <a:r>
              <a:rPr lang="en-US" baseline="0" dirty="0" err="1"/>
              <a:t>as.data.frame</a:t>
            </a:r>
            <a:r>
              <a:rPr lang="en-US" baseline="0" dirty="0"/>
              <a:t>(matrix(</a:t>
            </a:r>
            <a:r>
              <a:rPr lang="en-US" baseline="0" dirty="0" err="1"/>
              <a:t>ncol</a:t>
            </a:r>
            <a:r>
              <a:rPr lang="en-US" baseline="0" dirty="0"/>
              <a:t>=4, </a:t>
            </a:r>
            <a:r>
              <a:rPr lang="en-US" baseline="0" dirty="0" err="1"/>
              <a:t>nrow</a:t>
            </a:r>
            <a:r>
              <a:rPr lang="en-US" baseline="0" dirty="0"/>
              <a:t>=12))</a:t>
            </a:r>
          </a:p>
          <a:p>
            <a:endParaRPr lang="en-US" baseline="0" dirty="0"/>
          </a:p>
          <a:p>
            <a:r>
              <a:rPr lang="en-US" baseline="0" dirty="0" err="1"/>
              <a:t>colnames</a:t>
            </a:r>
            <a:r>
              <a:rPr lang="en-US" baseline="0" dirty="0"/>
              <a:t>(</a:t>
            </a:r>
            <a:r>
              <a:rPr lang="en-US" baseline="0" dirty="0" err="1"/>
              <a:t>v_crimes_monthly_summary</a:t>
            </a:r>
            <a:r>
              <a:rPr lang="en-US" baseline="0" dirty="0"/>
              <a:t>) &lt;- c("Month", "</a:t>
            </a:r>
            <a:r>
              <a:rPr lang="en-US" baseline="0" dirty="0" err="1"/>
              <a:t>Total_Violent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        "</a:t>
            </a:r>
            <a:r>
              <a:rPr lang="en-US" baseline="0" dirty="0" err="1"/>
              <a:t>Mean_Violent</a:t>
            </a:r>
            <a:r>
              <a:rPr lang="en-US" baseline="0" dirty="0"/>
              <a:t>", "</a:t>
            </a:r>
            <a:r>
              <a:rPr lang="en-US" baseline="0" dirty="0" err="1"/>
              <a:t>SD_Violent</a:t>
            </a:r>
            <a:r>
              <a:rPr lang="en-US" baseline="0" dirty="0"/>
              <a:t>")</a:t>
            </a:r>
          </a:p>
          <a:p>
            <a:endParaRPr lang="en-US" baseline="0" dirty="0"/>
          </a:p>
          <a:p>
            <a:r>
              <a:rPr lang="en-US" baseline="0" dirty="0" err="1"/>
              <a:t>v_crimes_monthly_summary$Month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v_crimes_monthly_summary$Month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v_crimes_monthly_summary$Total_Violent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v_crimes_monthly_summary$Total_Violent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v_crimes_monthly_summary$Mean_Violent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v_crimes_monthly_summary$Mean_Violent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v_crimes_monthly_summary$SD_Violent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v_crimes_monthly_summary$SD_Violent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for(</a:t>
            </a:r>
            <a:r>
              <a:rPr lang="en-US" baseline="0" dirty="0" err="1"/>
              <a:t>i</a:t>
            </a:r>
            <a:r>
              <a:rPr lang="en-US" baseline="0" dirty="0"/>
              <a:t> in 1:12){</a:t>
            </a:r>
          </a:p>
          <a:p>
            <a:r>
              <a:rPr lang="en-US" baseline="0" dirty="0"/>
              <a:t>  for(j in 1:4){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tempFrame</a:t>
            </a:r>
            <a:r>
              <a:rPr lang="en-US" baseline="0" dirty="0"/>
              <a:t> &lt;- filter(</a:t>
            </a:r>
            <a:r>
              <a:rPr lang="en-US" baseline="0" dirty="0" err="1"/>
              <a:t>v_crimes_YearMo</a:t>
            </a:r>
            <a:r>
              <a:rPr lang="en-US" baseline="0" dirty="0"/>
              <a:t>, Month==</a:t>
            </a:r>
            <a:r>
              <a:rPr lang="en-US" baseline="0" dirty="0" err="1"/>
              <a:t>as.character</a:t>
            </a:r>
            <a:r>
              <a:rPr lang="en-US" baseline="0" dirty="0"/>
              <a:t>(</a:t>
            </a:r>
            <a:r>
              <a:rPr lang="en-US" baseline="0" dirty="0" err="1"/>
              <a:t>i</a:t>
            </a:r>
            <a:r>
              <a:rPr lang="en-US" baseline="0" dirty="0"/>
              <a:t>))</a:t>
            </a:r>
          </a:p>
          <a:p>
            <a:r>
              <a:rPr lang="en-US" baseline="0" dirty="0"/>
              <a:t>    </a:t>
            </a:r>
          </a:p>
          <a:p>
            <a:r>
              <a:rPr lang="en-US" baseline="0" dirty="0"/>
              <a:t>    switch(j,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v_crimes_monthly_summary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i</a:t>
            </a:r>
            <a:r>
              <a:rPr lang="en-US" baseline="0" dirty="0"/>
              <a:t>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v_crimes_monthly_summary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v_crimes_monthly_summary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round(mean(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 dig=0),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v_crimes_monthly_summary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round(</a:t>
            </a:r>
            <a:r>
              <a:rPr lang="en-US" baseline="0" dirty="0" err="1"/>
              <a:t>sd</a:t>
            </a:r>
            <a:r>
              <a:rPr lang="en-US" baseline="0" dirty="0"/>
              <a:t>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 dig=1))</a:t>
            </a:r>
          </a:p>
          <a:p>
            <a:r>
              <a:rPr lang="en-US" baseline="0" dirty="0"/>
              <a:t>  }</a:t>
            </a:r>
          </a:p>
          <a:p>
            <a:r>
              <a:rPr lang="en-US" baseline="0" dirty="0"/>
              <a:t>}</a:t>
            </a:r>
          </a:p>
          <a:p>
            <a:endParaRPr lang="en-US" baseline="0" dirty="0"/>
          </a:p>
          <a:p>
            <a:r>
              <a:rPr lang="en-US" baseline="0" dirty="0" err="1"/>
              <a:t>v_crimes_monthly_summary$Month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v_crimes_monthly_summary$Month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violent crimes </a:t>
            </a:r>
            <a:r>
              <a:rPr lang="en-US" baseline="0" dirty="0" err="1"/>
              <a:t>commited</a:t>
            </a:r>
            <a:r>
              <a:rPr lang="en-US" baseline="0" dirty="0"/>
              <a:t> in each calendar year</a:t>
            </a:r>
          </a:p>
          <a:p>
            <a:endParaRPr lang="en-US" baseline="0" dirty="0"/>
          </a:p>
          <a:p>
            <a:r>
              <a:rPr lang="en-US" baseline="0" dirty="0" err="1"/>
              <a:t>v_crimes_per_year</a:t>
            </a:r>
            <a:r>
              <a:rPr lang="en-US" baseline="0" dirty="0"/>
              <a:t> &lt;- </a:t>
            </a:r>
            <a:r>
              <a:rPr lang="en-US" baseline="0" dirty="0" err="1"/>
              <a:t>v_crimes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filter(Year!=2017)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(Year)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length(Year))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non-violent crimes committed by </a:t>
            </a:r>
          </a:p>
          <a:p>
            <a:r>
              <a:rPr lang="en-US" baseline="0" dirty="0"/>
              <a:t>  #the district in which they were committed</a:t>
            </a:r>
          </a:p>
          <a:p>
            <a:endParaRPr lang="en-US" baseline="0" dirty="0"/>
          </a:p>
          <a:p>
            <a:r>
              <a:rPr lang="en-US" baseline="0" dirty="0" err="1"/>
              <a:t>v_crimes_by_district</a:t>
            </a:r>
            <a:r>
              <a:rPr lang="en-US" baseline="0" dirty="0"/>
              <a:t> &lt;- </a:t>
            </a:r>
            <a:r>
              <a:rPr lang="en-US" baseline="0" dirty="0" err="1"/>
              <a:t>as.data.frame</a:t>
            </a:r>
            <a:r>
              <a:rPr lang="en-US" baseline="0" dirty="0"/>
              <a:t>(matrix(</a:t>
            </a:r>
            <a:r>
              <a:rPr lang="en-US" baseline="0" dirty="0" err="1"/>
              <a:t>ncol</a:t>
            </a:r>
            <a:r>
              <a:rPr lang="en-US" baseline="0" dirty="0"/>
              <a:t>=6, </a:t>
            </a:r>
            <a:r>
              <a:rPr lang="en-US" baseline="0" dirty="0" err="1"/>
              <a:t>nrow</a:t>
            </a:r>
            <a:r>
              <a:rPr lang="en-US" baseline="0" dirty="0"/>
              <a:t>=25))</a:t>
            </a:r>
          </a:p>
          <a:p>
            <a:endParaRPr lang="en-US" baseline="0" dirty="0"/>
          </a:p>
          <a:p>
            <a:r>
              <a:rPr lang="en-US" baseline="0" dirty="0" err="1"/>
              <a:t>colnames</a:t>
            </a:r>
            <a:r>
              <a:rPr lang="en-US" baseline="0" dirty="0"/>
              <a:t>(</a:t>
            </a:r>
            <a:r>
              <a:rPr lang="en-US" baseline="0" dirty="0" err="1"/>
              <a:t>v_crimes_by_district</a:t>
            </a:r>
            <a:r>
              <a:rPr lang="en-US" baseline="0" dirty="0"/>
              <a:t>) &lt;- c("District", </a:t>
            </a:r>
          </a:p>
          <a:p>
            <a:r>
              <a:rPr lang="en-US" baseline="0" dirty="0"/>
              <a:t>                                       "</a:t>
            </a:r>
            <a:r>
              <a:rPr lang="en-US" baseline="0" dirty="0" err="1"/>
              <a:t>numViolent</a:t>
            </a:r>
            <a:r>
              <a:rPr lang="en-US" baseline="0" dirty="0"/>
              <a:t>", </a:t>
            </a:r>
          </a:p>
          <a:p>
            <a:r>
              <a:rPr lang="en-US" baseline="0" dirty="0"/>
              <a:t>                                       "</a:t>
            </a:r>
            <a:r>
              <a:rPr lang="en-US" baseline="0" dirty="0" err="1"/>
              <a:t>X.Coor.Ag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     "</a:t>
            </a:r>
            <a:r>
              <a:rPr lang="en-US" baseline="0" dirty="0" err="1"/>
              <a:t>Y.Coor.Ag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     "</a:t>
            </a:r>
            <a:r>
              <a:rPr lang="en-US" baseline="0" dirty="0" err="1"/>
              <a:t>X.Avg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     "</a:t>
            </a:r>
            <a:r>
              <a:rPr lang="en-US" baseline="0" dirty="0" err="1"/>
              <a:t>Y.Avg</a:t>
            </a:r>
            <a:r>
              <a:rPr lang="en-US" baseline="0" dirty="0"/>
              <a:t>")</a:t>
            </a:r>
          </a:p>
          <a:p>
            <a:endParaRPr lang="en-US" baseline="0" dirty="0"/>
          </a:p>
          <a:p>
            <a:r>
              <a:rPr lang="en-US" baseline="0" dirty="0" err="1"/>
              <a:t>v_crimes_by_district$District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v_crimes_by_district$District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v_crimes_by_district$numViolent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v_crimes_by_district$numViolent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v_crimes_by_district$X.Coor.Ag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v_crimes_by_district$X.Coor.Ag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v_crimes_by_district$Y.Coor.Ag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v_crimes_by_district$Y.Coor.Ag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v_crimes_by_district$X.Avg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v_crimes_by_district$X.Avg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v_crimes_by_district$Y.Avg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v_crimes_by_district$Y.Avg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for(</a:t>
            </a:r>
            <a:r>
              <a:rPr lang="en-US" baseline="0" dirty="0" err="1"/>
              <a:t>i</a:t>
            </a:r>
            <a:r>
              <a:rPr lang="en-US" baseline="0" dirty="0"/>
              <a:t> in 1:25){</a:t>
            </a:r>
          </a:p>
          <a:p>
            <a:r>
              <a:rPr lang="en-US" baseline="0" dirty="0"/>
              <a:t>  for(j in 1:6){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tempFrame</a:t>
            </a:r>
            <a:r>
              <a:rPr lang="en-US" baseline="0" dirty="0"/>
              <a:t> &lt;- filter(</a:t>
            </a:r>
            <a:r>
              <a:rPr lang="en-US" baseline="0" dirty="0" err="1"/>
              <a:t>v_crimes</a:t>
            </a:r>
            <a:r>
              <a:rPr lang="en-US" baseline="0" dirty="0"/>
              <a:t>, District==</a:t>
            </a:r>
            <a:r>
              <a:rPr lang="en-US" baseline="0" dirty="0" err="1"/>
              <a:t>i</a:t>
            </a:r>
            <a:r>
              <a:rPr lang="en-US" baseline="0" dirty="0"/>
              <a:t>)</a:t>
            </a:r>
          </a:p>
          <a:p>
            <a:r>
              <a:rPr lang="en-US" baseline="0" dirty="0"/>
              <a:t>    </a:t>
            </a:r>
          </a:p>
          <a:p>
            <a:r>
              <a:rPr lang="en-US" baseline="0" dirty="0"/>
              <a:t>    switch(j,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i</a:t>
            </a:r>
            <a:r>
              <a:rPr lang="en-US" baseline="0" dirty="0"/>
              <a:t>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tempFrame$X.Coordinate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tempFrame$Y.Coordinate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tempFrame$X.Coordinate</a:t>
            </a:r>
            <a:r>
              <a:rPr lang="en-US" baseline="0" dirty="0"/>
              <a:t>))/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v_crimes_by_district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tempFrame$Y.Coordinate</a:t>
            </a:r>
            <a:r>
              <a:rPr lang="en-US" baseline="0" dirty="0"/>
              <a:t>))/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))</a:t>
            </a:r>
          </a:p>
          <a:p>
            <a:r>
              <a:rPr lang="en-US" baseline="0" dirty="0"/>
              <a:t>  }</a:t>
            </a:r>
          </a:p>
          <a:p>
            <a:r>
              <a:rPr lang="en-US" baseline="0" dirty="0"/>
              <a:t>}</a:t>
            </a:r>
          </a:p>
          <a:p>
            <a:endParaRPr lang="en-US" baseline="0" dirty="0"/>
          </a:p>
          <a:p>
            <a:r>
              <a:rPr lang="en-US" baseline="0" dirty="0"/>
              <a:t>####################################################################################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#Create a subset of all murders</a:t>
            </a:r>
          </a:p>
          <a:p>
            <a:endParaRPr lang="en-US" baseline="0" dirty="0"/>
          </a:p>
          <a:p>
            <a:r>
              <a:rPr lang="en-US" baseline="0" dirty="0"/>
              <a:t>murder &lt;- </a:t>
            </a:r>
            <a:r>
              <a:rPr lang="en-US" baseline="0" dirty="0" err="1"/>
              <a:t>crimes_total</a:t>
            </a:r>
            <a:r>
              <a:rPr lang="en-US" baseline="0" dirty="0"/>
              <a:t> %&gt;%</a:t>
            </a:r>
          </a:p>
          <a:p>
            <a:r>
              <a:rPr lang="en-US" baseline="0" dirty="0"/>
              <a:t>  filter(</a:t>
            </a:r>
            <a:r>
              <a:rPr lang="en-US" baseline="0" dirty="0" err="1"/>
              <a:t>FBI.Code</a:t>
            </a:r>
            <a:r>
              <a:rPr lang="en-US" baseline="0" dirty="0"/>
              <a:t> == "01A")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murders committed in each calendar month</a:t>
            </a:r>
          </a:p>
          <a:p>
            <a:endParaRPr lang="en-US" baseline="0" dirty="0"/>
          </a:p>
          <a:p>
            <a:r>
              <a:rPr lang="en-US" baseline="0" dirty="0"/>
              <a:t>#Create a data frame aggregating total violent crimes committed in each calendar month</a:t>
            </a:r>
          </a:p>
          <a:p>
            <a:endParaRPr lang="en-US" baseline="0" dirty="0"/>
          </a:p>
          <a:p>
            <a:r>
              <a:rPr lang="en-US" baseline="0" dirty="0" err="1"/>
              <a:t>murder_YearMo</a:t>
            </a:r>
            <a:r>
              <a:rPr lang="en-US" baseline="0" dirty="0"/>
              <a:t> &lt;- murder %&gt;%</a:t>
            </a:r>
          </a:p>
          <a:p>
            <a:r>
              <a:rPr lang="en-US" baseline="0" dirty="0"/>
              <a:t>  mutate(</a:t>
            </a:r>
            <a:r>
              <a:rPr lang="en-US" baseline="0" dirty="0" err="1"/>
              <a:t>YearMo</a:t>
            </a:r>
            <a:r>
              <a:rPr lang="en-US" baseline="0" dirty="0"/>
              <a:t> = format(Date, "%</a:t>
            </a:r>
            <a:r>
              <a:rPr lang="en-US" baseline="0" dirty="0" err="1"/>
              <a:t>Y%m</a:t>
            </a:r>
            <a:r>
              <a:rPr lang="en-US" baseline="0" dirty="0"/>
              <a:t>"))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</a:t>
            </a:r>
            <a:r>
              <a:rPr lang="en-US" baseline="0" dirty="0" err="1"/>
              <a:t>YearMo</a:t>
            </a:r>
            <a:r>
              <a:rPr lang="en-US" baseline="0" dirty="0"/>
              <a:t>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</a:t>
            </a:r>
            <a:r>
              <a:rPr lang="en-US" baseline="0" dirty="0" err="1"/>
              <a:t>YearMo</a:t>
            </a:r>
            <a:r>
              <a:rPr lang="en-US" baseline="0" dirty="0"/>
              <a:t>))</a:t>
            </a:r>
          </a:p>
          <a:p>
            <a:endParaRPr lang="en-US" baseline="0" dirty="0"/>
          </a:p>
          <a:p>
            <a:r>
              <a:rPr lang="en-US" baseline="0" dirty="0" err="1"/>
              <a:t>murder_YearMo$YearMo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murder_YearMo$YearMo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murder_YearMo$Year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substr</a:t>
            </a:r>
            <a:r>
              <a:rPr lang="en-US" baseline="0" dirty="0"/>
              <a:t>(</a:t>
            </a:r>
            <a:r>
              <a:rPr lang="en-US" baseline="0" dirty="0" err="1"/>
              <a:t>murder_YearMo$YearMo</a:t>
            </a:r>
            <a:r>
              <a:rPr lang="en-US" baseline="0" dirty="0"/>
              <a:t>, 1, 4))</a:t>
            </a:r>
          </a:p>
          <a:p>
            <a:r>
              <a:rPr lang="en-US" baseline="0" dirty="0" err="1"/>
              <a:t>murder_YearMo$Month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substr</a:t>
            </a:r>
            <a:r>
              <a:rPr lang="en-US" baseline="0" dirty="0"/>
              <a:t>(</a:t>
            </a:r>
            <a:r>
              <a:rPr lang="en-US" baseline="0" dirty="0" err="1"/>
              <a:t>murder_YearMo$YearMo</a:t>
            </a:r>
            <a:r>
              <a:rPr lang="en-US" baseline="0" dirty="0"/>
              <a:t>, 5, 6))</a:t>
            </a:r>
          </a:p>
          <a:p>
            <a:endParaRPr lang="en-US" baseline="0" dirty="0"/>
          </a:p>
          <a:p>
            <a:r>
              <a:rPr lang="en-US" baseline="0" dirty="0" err="1"/>
              <a:t>murder_monthly_summary</a:t>
            </a:r>
            <a:r>
              <a:rPr lang="en-US" baseline="0" dirty="0"/>
              <a:t> &lt;- </a:t>
            </a:r>
            <a:r>
              <a:rPr lang="en-US" baseline="0" dirty="0" err="1"/>
              <a:t>as.data.frame</a:t>
            </a:r>
            <a:r>
              <a:rPr lang="en-US" baseline="0" dirty="0"/>
              <a:t>(matrix(</a:t>
            </a:r>
            <a:r>
              <a:rPr lang="en-US" baseline="0" dirty="0" err="1"/>
              <a:t>ncol</a:t>
            </a:r>
            <a:r>
              <a:rPr lang="en-US" baseline="0" dirty="0"/>
              <a:t>=4, </a:t>
            </a:r>
            <a:r>
              <a:rPr lang="en-US" baseline="0" dirty="0" err="1"/>
              <a:t>nrow</a:t>
            </a:r>
            <a:r>
              <a:rPr lang="en-US" baseline="0" dirty="0"/>
              <a:t>=12))</a:t>
            </a:r>
          </a:p>
          <a:p>
            <a:endParaRPr lang="en-US" baseline="0" dirty="0"/>
          </a:p>
          <a:p>
            <a:r>
              <a:rPr lang="en-US" baseline="0" dirty="0" err="1"/>
              <a:t>colnames</a:t>
            </a:r>
            <a:r>
              <a:rPr lang="en-US" baseline="0" dirty="0"/>
              <a:t>(</a:t>
            </a:r>
            <a:r>
              <a:rPr lang="en-US" baseline="0" dirty="0" err="1"/>
              <a:t>murder_monthly_summary</a:t>
            </a:r>
            <a:r>
              <a:rPr lang="en-US" baseline="0" dirty="0"/>
              <a:t>) &lt;- c("Month", "</a:t>
            </a:r>
            <a:r>
              <a:rPr lang="en-US" baseline="0" dirty="0" err="1"/>
              <a:t>Total_Murder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      "</a:t>
            </a:r>
            <a:r>
              <a:rPr lang="en-US" baseline="0" dirty="0" err="1"/>
              <a:t>Mean_Murder</a:t>
            </a:r>
            <a:r>
              <a:rPr lang="en-US" baseline="0" dirty="0"/>
              <a:t>", "</a:t>
            </a:r>
            <a:r>
              <a:rPr lang="en-US" baseline="0" dirty="0" err="1"/>
              <a:t>SD_Murder</a:t>
            </a:r>
            <a:r>
              <a:rPr lang="en-US" baseline="0" dirty="0"/>
              <a:t>")</a:t>
            </a:r>
          </a:p>
          <a:p>
            <a:endParaRPr lang="en-US" baseline="0" dirty="0"/>
          </a:p>
          <a:p>
            <a:r>
              <a:rPr lang="en-US" baseline="0" dirty="0" err="1"/>
              <a:t>murder_monthly_summary$Month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murder_monthly_summary$Month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murder_monthly_summary$Total_Murder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murder_monthly_summary$Total_Murder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murder_monthly_summary$Mean_Murder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murder_monthly_summary$Mean_Murder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murder_monthly_summary$SD_Murder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murder_monthly_summary$SD_Murder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for(</a:t>
            </a:r>
            <a:r>
              <a:rPr lang="en-US" baseline="0" dirty="0" err="1"/>
              <a:t>i</a:t>
            </a:r>
            <a:r>
              <a:rPr lang="en-US" baseline="0" dirty="0"/>
              <a:t> in 1:12){</a:t>
            </a:r>
          </a:p>
          <a:p>
            <a:r>
              <a:rPr lang="en-US" baseline="0" dirty="0"/>
              <a:t>  for(j in 1:4){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tempFrame</a:t>
            </a:r>
            <a:r>
              <a:rPr lang="en-US" baseline="0" dirty="0"/>
              <a:t> &lt;- filter(</a:t>
            </a:r>
            <a:r>
              <a:rPr lang="en-US" baseline="0" dirty="0" err="1"/>
              <a:t>murder_YearMo</a:t>
            </a:r>
            <a:r>
              <a:rPr lang="en-US" baseline="0" dirty="0"/>
              <a:t>, Month==</a:t>
            </a:r>
            <a:r>
              <a:rPr lang="en-US" baseline="0" dirty="0" err="1"/>
              <a:t>as.character</a:t>
            </a:r>
            <a:r>
              <a:rPr lang="en-US" baseline="0" dirty="0"/>
              <a:t>(</a:t>
            </a:r>
            <a:r>
              <a:rPr lang="en-US" baseline="0" dirty="0" err="1"/>
              <a:t>i</a:t>
            </a:r>
            <a:r>
              <a:rPr lang="en-US" baseline="0" dirty="0"/>
              <a:t>))</a:t>
            </a:r>
          </a:p>
          <a:p>
            <a:r>
              <a:rPr lang="en-US" baseline="0" dirty="0"/>
              <a:t>    </a:t>
            </a:r>
          </a:p>
          <a:p>
            <a:r>
              <a:rPr lang="en-US" baseline="0" dirty="0"/>
              <a:t>    switch(j,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murder_monthly_summary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i</a:t>
            </a:r>
            <a:r>
              <a:rPr lang="en-US" baseline="0" dirty="0"/>
              <a:t>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murder_monthly_summary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murder_monthly_summary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round(mean(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)),dig=0),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murder_monthly_summary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round(</a:t>
            </a:r>
            <a:r>
              <a:rPr lang="en-US" baseline="0" dirty="0" err="1"/>
              <a:t>sd</a:t>
            </a:r>
            <a:r>
              <a:rPr lang="en-US" baseline="0" dirty="0"/>
              <a:t>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tempFrame$no_rows</a:t>
            </a:r>
            <a:r>
              <a:rPr lang="en-US" baseline="0" dirty="0"/>
              <a:t>)), dig=1))</a:t>
            </a:r>
          </a:p>
          <a:p>
            <a:r>
              <a:rPr lang="en-US" baseline="0" dirty="0"/>
              <a:t>  }</a:t>
            </a:r>
          </a:p>
          <a:p>
            <a:r>
              <a:rPr lang="en-US" baseline="0" dirty="0"/>
              <a:t>}</a:t>
            </a:r>
          </a:p>
          <a:p>
            <a:endParaRPr lang="en-US" baseline="0" dirty="0"/>
          </a:p>
          <a:p>
            <a:r>
              <a:rPr lang="en-US" baseline="0" dirty="0" err="1"/>
              <a:t>murder_monthly_summary$Month</a:t>
            </a:r>
            <a:r>
              <a:rPr lang="en-US" baseline="0" dirty="0"/>
              <a:t> &lt;- </a:t>
            </a:r>
            <a:r>
              <a:rPr lang="en-US" baseline="0" dirty="0" err="1"/>
              <a:t>as.factor</a:t>
            </a:r>
            <a:r>
              <a:rPr lang="en-US" baseline="0" dirty="0"/>
              <a:t>(</a:t>
            </a:r>
            <a:r>
              <a:rPr lang="en-US" baseline="0" dirty="0" err="1"/>
              <a:t>murder_monthly_summary$Month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murders </a:t>
            </a:r>
            <a:r>
              <a:rPr lang="en-US" baseline="0" dirty="0" err="1"/>
              <a:t>commited</a:t>
            </a:r>
            <a:r>
              <a:rPr lang="en-US" baseline="0" dirty="0"/>
              <a:t> in each calendar year</a:t>
            </a:r>
          </a:p>
          <a:p>
            <a:endParaRPr lang="en-US" baseline="0" dirty="0"/>
          </a:p>
          <a:p>
            <a:r>
              <a:rPr lang="en-US" baseline="0" dirty="0" err="1"/>
              <a:t>murder_per_year</a:t>
            </a:r>
            <a:r>
              <a:rPr lang="en-US" baseline="0" dirty="0"/>
              <a:t> &lt;- murder %&gt;%</a:t>
            </a:r>
          </a:p>
          <a:p>
            <a:r>
              <a:rPr lang="en-US" baseline="0" dirty="0"/>
              <a:t>  filter(Year!=2017)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group_by</a:t>
            </a:r>
            <a:r>
              <a:rPr lang="en-US" baseline="0" dirty="0"/>
              <a:t>(Year) %&gt;%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summarise</a:t>
            </a:r>
            <a:r>
              <a:rPr lang="en-US" baseline="0" dirty="0"/>
              <a:t>(</a:t>
            </a:r>
            <a:r>
              <a:rPr lang="en-US" baseline="0" dirty="0" err="1"/>
              <a:t>no_rows</a:t>
            </a:r>
            <a:r>
              <a:rPr lang="en-US" baseline="0" dirty="0"/>
              <a:t> = length(Year))</a:t>
            </a:r>
          </a:p>
          <a:p>
            <a:endParaRPr lang="en-US" baseline="0" dirty="0"/>
          </a:p>
          <a:p>
            <a:r>
              <a:rPr lang="en-US" baseline="0" dirty="0"/>
              <a:t>  #Create a data frame aggregating total murders committed by district in which they were committed</a:t>
            </a:r>
          </a:p>
          <a:p>
            <a:endParaRPr lang="en-US" baseline="0" dirty="0"/>
          </a:p>
          <a:p>
            <a:r>
              <a:rPr lang="en-US" baseline="0" dirty="0" err="1"/>
              <a:t>murder_by_district</a:t>
            </a:r>
            <a:r>
              <a:rPr lang="en-US" baseline="0" dirty="0"/>
              <a:t> &lt;- </a:t>
            </a:r>
            <a:r>
              <a:rPr lang="en-US" baseline="0" dirty="0" err="1"/>
              <a:t>as.data.frame</a:t>
            </a:r>
            <a:r>
              <a:rPr lang="en-US" baseline="0" dirty="0"/>
              <a:t>(matrix(</a:t>
            </a:r>
            <a:r>
              <a:rPr lang="en-US" baseline="0" dirty="0" err="1"/>
              <a:t>ncol</a:t>
            </a:r>
            <a:r>
              <a:rPr lang="en-US" baseline="0" dirty="0"/>
              <a:t>=6, </a:t>
            </a:r>
            <a:r>
              <a:rPr lang="en-US" baseline="0" dirty="0" err="1"/>
              <a:t>nrow</a:t>
            </a:r>
            <a:r>
              <a:rPr lang="en-US" baseline="0" dirty="0"/>
              <a:t>=25))</a:t>
            </a:r>
          </a:p>
          <a:p>
            <a:endParaRPr lang="en-US" baseline="0" dirty="0"/>
          </a:p>
          <a:p>
            <a:r>
              <a:rPr lang="en-US" baseline="0" dirty="0" err="1"/>
              <a:t>colnames</a:t>
            </a:r>
            <a:r>
              <a:rPr lang="en-US" baseline="0" dirty="0"/>
              <a:t>(</a:t>
            </a:r>
            <a:r>
              <a:rPr lang="en-US" baseline="0" dirty="0" err="1"/>
              <a:t>murder_by_district</a:t>
            </a:r>
            <a:r>
              <a:rPr lang="en-US" baseline="0" dirty="0"/>
              <a:t>) &lt;- c("District", </a:t>
            </a:r>
          </a:p>
          <a:p>
            <a:r>
              <a:rPr lang="en-US" baseline="0" dirty="0"/>
              <a:t>                                  "</a:t>
            </a:r>
            <a:r>
              <a:rPr lang="en-US" baseline="0" dirty="0" err="1"/>
              <a:t>numMurder</a:t>
            </a:r>
            <a:r>
              <a:rPr lang="en-US" baseline="0" dirty="0"/>
              <a:t>", </a:t>
            </a:r>
          </a:p>
          <a:p>
            <a:r>
              <a:rPr lang="en-US" baseline="0" dirty="0"/>
              <a:t>                                  "</a:t>
            </a:r>
            <a:r>
              <a:rPr lang="en-US" baseline="0" dirty="0" err="1"/>
              <a:t>X.Coor.Ag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"</a:t>
            </a:r>
            <a:r>
              <a:rPr lang="en-US" baseline="0" dirty="0" err="1"/>
              <a:t>Y.Coor.Ag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"</a:t>
            </a:r>
            <a:r>
              <a:rPr lang="en-US" baseline="0" dirty="0" err="1"/>
              <a:t>X.Avg</a:t>
            </a:r>
            <a:r>
              <a:rPr lang="en-US" baseline="0" dirty="0"/>
              <a:t>",</a:t>
            </a:r>
          </a:p>
          <a:p>
            <a:r>
              <a:rPr lang="en-US" baseline="0" dirty="0"/>
              <a:t>                                  "</a:t>
            </a:r>
            <a:r>
              <a:rPr lang="en-US" baseline="0" dirty="0" err="1"/>
              <a:t>Y.Avg</a:t>
            </a:r>
            <a:r>
              <a:rPr lang="en-US" baseline="0" dirty="0"/>
              <a:t>")</a:t>
            </a:r>
          </a:p>
          <a:p>
            <a:endParaRPr lang="en-US" baseline="0" dirty="0"/>
          </a:p>
          <a:p>
            <a:r>
              <a:rPr lang="en-US" baseline="0" dirty="0" err="1"/>
              <a:t>murder_by_district$District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murder_by_district$District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murder_by_district$numMurder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murder_by_district$numMurder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murder_by_district$X.Coor.Ag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murder_by_district$X.Coor.Ag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murder_by_district$Y.Coor.Ag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murder_by_district$Y.Coor.Ag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murder_by_district$X.Avg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murder_by_district$X.Avg</a:t>
            </a:r>
            <a:r>
              <a:rPr lang="en-US" baseline="0" dirty="0"/>
              <a:t>)</a:t>
            </a:r>
          </a:p>
          <a:p>
            <a:r>
              <a:rPr lang="en-US" baseline="0" dirty="0" err="1"/>
              <a:t>murder_by_district$Y.Avg</a:t>
            </a:r>
            <a:r>
              <a:rPr lang="en-US" baseline="0" dirty="0"/>
              <a:t> &lt;- 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murder_by_district$Y.Avg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for(</a:t>
            </a:r>
            <a:r>
              <a:rPr lang="en-US" baseline="0" dirty="0" err="1"/>
              <a:t>i</a:t>
            </a:r>
            <a:r>
              <a:rPr lang="en-US" baseline="0" dirty="0"/>
              <a:t> in 1:25){</a:t>
            </a:r>
          </a:p>
          <a:p>
            <a:r>
              <a:rPr lang="en-US" baseline="0" dirty="0"/>
              <a:t>  for(j in 1:6){</a:t>
            </a:r>
          </a:p>
          <a:p>
            <a:r>
              <a:rPr lang="en-US" baseline="0" dirty="0"/>
              <a:t>    </a:t>
            </a:r>
            <a:r>
              <a:rPr lang="en-US" baseline="0" dirty="0" err="1"/>
              <a:t>tempFrame</a:t>
            </a:r>
            <a:r>
              <a:rPr lang="en-US" baseline="0" dirty="0"/>
              <a:t> &lt;- filter(murder, District==</a:t>
            </a:r>
            <a:r>
              <a:rPr lang="en-US" baseline="0" dirty="0" err="1"/>
              <a:t>i</a:t>
            </a:r>
            <a:r>
              <a:rPr lang="en-US" baseline="0" dirty="0"/>
              <a:t>)</a:t>
            </a:r>
          </a:p>
          <a:p>
            <a:r>
              <a:rPr lang="en-US" baseline="0" dirty="0"/>
              <a:t>    </a:t>
            </a:r>
          </a:p>
          <a:p>
            <a:r>
              <a:rPr lang="en-US" baseline="0" dirty="0"/>
              <a:t>    switch(j,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murder_by_district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i</a:t>
            </a:r>
            <a:r>
              <a:rPr lang="en-US" baseline="0" dirty="0"/>
              <a:t>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murder_by_district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murder_by_district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tempFrame$X.Coordinate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murder_by_district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tempFrame$Y.Coordinate</a:t>
            </a:r>
            <a:r>
              <a:rPr lang="en-US" baseline="0" dirty="0"/>
              <a:t>)),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murder_by_district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tempFrame$X.Coordinate</a:t>
            </a:r>
            <a:r>
              <a:rPr lang="en-US" baseline="0" dirty="0"/>
              <a:t>))/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),</a:t>
            </a:r>
          </a:p>
          <a:p>
            <a:r>
              <a:rPr lang="en-US" baseline="0" dirty="0"/>
              <a:t>           </a:t>
            </a:r>
            <a:r>
              <a:rPr lang="en-US" baseline="0" dirty="0" err="1"/>
              <a:t>murder_by_district</a:t>
            </a:r>
            <a:r>
              <a:rPr lang="en-US" baseline="0" dirty="0"/>
              <a:t>[</a:t>
            </a:r>
            <a:r>
              <a:rPr lang="en-US" baseline="0" dirty="0" err="1"/>
              <a:t>i</a:t>
            </a:r>
            <a:r>
              <a:rPr lang="en-US" baseline="0" dirty="0"/>
              <a:t>, j] &lt;- sum(</a:t>
            </a:r>
            <a:r>
              <a:rPr lang="en-US" baseline="0" dirty="0" err="1"/>
              <a:t>as.numeric</a:t>
            </a:r>
            <a:r>
              <a:rPr lang="en-US" baseline="0" dirty="0"/>
              <a:t>(</a:t>
            </a:r>
            <a:r>
              <a:rPr lang="en-US" baseline="0" dirty="0" err="1"/>
              <a:t>tempFrame$Y.Coordinate</a:t>
            </a:r>
            <a:r>
              <a:rPr lang="en-US" baseline="0" dirty="0"/>
              <a:t>))/</a:t>
            </a:r>
            <a:r>
              <a:rPr lang="en-US" baseline="0" dirty="0" err="1"/>
              <a:t>nrow</a:t>
            </a:r>
            <a:r>
              <a:rPr lang="en-US" baseline="0" dirty="0"/>
              <a:t>(</a:t>
            </a:r>
            <a:r>
              <a:rPr lang="en-US" baseline="0" dirty="0" err="1"/>
              <a:t>tempFrame</a:t>
            </a:r>
            <a:r>
              <a:rPr lang="en-US" baseline="0" dirty="0"/>
              <a:t>))</a:t>
            </a:r>
          </a:p>
          <a:p>
            <a:r>
              <a:rPr lang="en-US" baseline="0" dirty="0"/>
              <a:t>  }</a:t>
            </a:r>
          </a:p>
          <a:p>
            <a:r>
              <a:rPr lang="en-US" baseline="0" dirty="0"/>
              <a:t>}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E1543-9974-4328-9D06-617514B7C6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92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R code used to generate visualizations for this analysis is included here</a:t>
            </a:r>
          </a:p>
          <a:p>
            <a:endParaRPr lang="en-US" baseline="0" dirty="0"/>
          </a:p>
          <a:p>
            <a:r>
              <a:rPr lang="en-US" dirty="0"/>
              <a:t>library(ggplot2)</a:t>
            </a:r>
          </a:p>
          <a:p>
            <a:r>
              <a:rPr lang="en-US" dirty="0"/>
              <a:t>library(</a:t>
            </a:r>
            <a:r>
              <a:rPr lang="en-US" dirty="0" err="1"/>
              <a:t>ggmap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mapproj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maptools</a:t>
            </a:r>
            <a:r>
              <a:rPr lang="en-US" dirty="0"/>
              <a:t>)</a:t>
            </a:r>
          </a:p>
          <a:p>
            <a:r>
              <a:rPr lang="en-US" dirty="0"/>
              <a:t>library(DT)</a:t>
            </a:r>
          </a:p>
          <a:p>
            <a:endParaRPr lang="en-US" dirty="0"/>
          </a:p>
          <a:p>
            <a:r>
              <a:rPr lang="en-US" dirty="0" err="1"/>
              <a:t>chicago</a:t>
            </a:r>
            <a:r>
              <a:rPr lang="en-US" dirty="0"/>
              <a:t> &lt;- </a:t>
            </a:r>
            <a:r>
              <a:rPr lang="en-US" dirty="0" err="1"/>
              <a:t>readShapePoly</a:t>
            </a:r>
            <a:r>
              <a:rPr lang="en-US" dirty="0"/>
              <a:t>("</a:t>
            </a:r>
            <a:r>
              <a:rPr lang="en-US" dirty="0" err="1"/>
              <a:t>PoliceDistrict</a:t>
            </a:r>
            <a:r>
              <a:rPr lang="en-US" dirty="0"/>
              <a:t>")</a:t>
            </a:r>
          </a:p>
          <a:p>
            <a:r>
              <a:rPr lang="en-US" dirty="0" err="1"/>
              <a:t>chicago</a:t>
            </a:r>
            <a:r>
              <a:rPr lang="en-US" dirty="0"/>
              <a:t> &lt;- fortify(</a:t>
            </a:r>
            <a:r>
              <a:rPr lang="en-US" dirty="0" err="1"/>
              <a:t>chicago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## Initial plot to show overall crime trend and seasonality</a:t>
            </a:r>
          </a:p>
          <a:p>
            <a:endParaRPr lang="en-US" dirty="0"/>
          </a:p>
          <a:p>
            <a:r>
              <a:rPr lang="en-US" dirty="0"/>
              <a:t>plot(y=</a:t>
            </a:r>
            <a:r>
              <a:rPr lang="en-US" dirty="0" err="1"/>
              <a:t>crimes_per_day$no_rows</a:t>
            </a:r>
            <a:r>
              <a:rPr lang="en-US" dirty="0"/>
              <a:t>,</a:t>
            </a:r>
          </a:p>
          <a:p>
            <a:r>
              <a:rPr lang="en-US" dirty="0"/>
              <a:t>     x=</a:t>
            </a:r>
            <a:r>
              <a:rPr lang="en-US" dirty="0" err="1"/>
              <a:t>crimes_per_day$Date</a:t>
            </a:r>
            <a:r>
              <a:rPr lang="en-US" dirty="0"/>
              <a:t>,</a:t>
            </a:r>
          </a:p>
          <a:p>
            <a:r>
              <a:rPr lang="en-US" dirty="0"/>
              <a:t>     main = "Total Crimes per Day, 2001-2017",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 = "Year",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 = "Total Number of Crimes Reported",</a:t>
            </a:r>
          </a:p>
          <a:p>
            <a:r>
              <a:rPr lang="en-US" dirty="0"/>
              <a:t>     </a:t>
            </a:r>
            <a:r>
              <a:rPr lang="en-US" dirty="0" err="1"/>
              <a:t>pch</a:t>
            </a:r>
            <a:r>
              <a:rPr lang="en-US" dirty="0"/>
              <a:t> = 20,</a:t>
            </a:r>
          </a:p>
          <a:p>
            <a:r>
              <a:rPr lang="en-US" dirty="0"/>
              <a:t>     </a:t>
            </a:r>
            <a:r>
              <a:rPr lang="en-US" dirty="0" err="1"/>
              <a:t>cex</a:t>
            </a:r>
            <a:r>
              <a:rPr lang="en-US" dirty="0"/>
              <a:t> = .75,</a:t>
            </a:r>
          </a:p>
          <a:p>
            <a:r>
              <a:rPr lang="en-US" dirty="0"/>
              <a:t>     col = "blue")</a:t>
            </a:r>
          </a:p>
          <a:p>
            <a:endParaRPr lang="en-US" dirty="0"/>
          </a:p>
          <a:p>
            <a:r>
              <a:rPr lang="en-US" dirty="0"/>
              <a:t>  #Plots to show means and </a:t>
            </a:r>
            <a:r>
              <a:rPr lang="en-US" dirty="0" err="1"/>
              <a:t>sd</a:t>
            </a:r>
            <a:r>
              <a:rPr lang="en-US" dirty="0"/>
              <a:t> for overall crimes</a:t>
            </a:r>
          </a:p>
          <a:p>
            <a:endParaRPr lang="en-US" dirty="0"/>
          </a:p>
          <a:p>
            <a:r>
              <a:rPr lang="en-US" dirty="0" err="1"/>
              <a:t>CrimeMean_Plot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(data=</a:t>
            </a:r>
            <a:r>
              <a:rPr lang="en-US" dirty="0" err="1"/>
              <a:t>crimes_monthly_summary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(x=Month, y=</a:t>
            </a:r>
            <a:r>
              <a:rPr lang="en-US" dirty="0" err="1"/>
              <a:t>Mean_Crime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</a:t>
            </a:r>
            <a:r>
              <a:rPr lang="en-US" dirty="0" err="1"/>
              <a:t>aes</a:t>
            </a:r>
            <a:r>
              <a:rPr lang="en-US" dirty="0"/>
              <a:t>(fill=</a:t>
            </a:r>
            <a:r>
              <a:rPr lang="en-US" dirty="0" err="1"/>
              <a:t>crimes_monthly_summary$SD_Crime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theme_minimal</a:t>
            </a:r>
            <a:r>
              <a:rPr lang="en-US" dirty="0"/>
              <a:t>()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 +</a:t>
            </a:r>
          </a:p>
          <a:p>
            <a:r>
              <a:rPr lang="en-US" dirty="0"/>
              <a:t>  labs(title="Mean Number of All Crimes per Month",</a:t>
            </a:r>
          </a:p>
          <a:p>
            <a:r>
              <a:rPr lang="en-US" dirty="0"/>
              <a:t>       x="Month", y="Number of Crimes Reported")</a:t>
            </a:r>
          </a:p>
          <a:p>
            <a:endParaRPr lang="en-US" dirty="0"/>
          </a:p>
          <a:p>
            <a:r>
              <a:rPr lang="en-US" dirty="0" err="1"/>
              <a:t>CrimeSD_Plot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(data=</a:t>
            </a:r>
            <a:r>
              <a:rPr lang="en-US" dirty="0" err="1"/>
              <a:t>crimes_monthly_summary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(x=Month, y=</a:t>
            </a:r>
            <a:r>
              <a:rPr lang="en-US" dirty="0" err="1"/>
              <a:t>SD_Crime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color="black", fill="</a:t>
            </a:r>
            <a:r>
              <a:rPr lang="en-US" dirty="0" err="1"/>
              <a:t>lightgreen</a:t>
            </a:r>
            <a:r>
              <a:rPr lang="en-US" dirty="0"/>
              <a:t>") +</a:t>
            </a:r>
          </a:p>
          <a:p>
            <a:r>
              <a:rPr lang="en-US" dirty="0"/>
              <a:t>  </a:t>
            </a:r>
            <a:r>
              <a:rPr lang="en-US" dirty="0" err="1"/>
              <a:t>theme_minimal</a:t>
            </a:r>
            <a:r>
              <a:rPr lang="en-US" dirty="0"/>
              <a:t>() +</a:t>
            </a:r>
          </a:p>
          <a:p>
            <a:r>
              <a:rPr lang="en-US" dirty="0"/>
              <a:t>  labs(title="Standard Deviation All Crimes per Month",</a:t>
            </a:r>
          </a:p>
          <a:p>
            <a:r>
              <a:rPr lang="en-US" dirty="0"/>
              <a:t>       x="Month", y="Number of Crimes Reported")</a:t>
            </a:r>
          </a:p>
          <a:p>
            <a:endParaRPr lang="en-US" dirty="0"/>
          </a:p>
          <a:p>
            <a:r>
              <a:rPr lang="en-US" dirty="0"/>
              <a:t>  #Create a map plot which shows relative frequency of crime by district in Chicago</a:t>
            </a:r>
          </a:p>
          <a:p>
            <a:endParaRPr lang="en-US" dirty="0"/>
          </a:p>
          <a:p>
            <a:r>
              <a:rPr lang="en-US" dirty="0" err="1"/>
              <a:t>CrimesDistrict_Plot</a:t>
            </a:r>
            <a:r>
              <a:rPr lang="en-US" dirty="0"/>
              <a:t>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chicago</a:t>
            </a:r>
            <a:r>
              <a:rPr lang="en-US" dirty="0"/>
              <a:t>) +</a:t>
            </a:r>
          </a:p>
          <a:p>
            <a:r>
              <a:rPr lang="en-US" dirty="0"/>
              <a:t>  </a:t>
            </a:r>
            <a:r>
              <a:rPr lang="en-US" dirty="0" err="1"/>
              <a:t>geom_path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(x=long, y=</a:t>
            </a:r>
            <a:r>
              <a:rPr lang="en-US" dirty="0" err="1"/>
              <a:t>lat</a:t>
            </a:r>
            <a:r>
              <a:rPr lang="en-US" dirty="0"/>
              <a:t>, group=group))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(data=</a:t>
            </a:r>
            <a:r>
              <a:rPr lang="en-US" dirty="0" err="1"/>
              <a:t>crimes_by_district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X.Avg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y=</a:t>
            </a:r>
            <a:r>
              <a:rPr lang="en-US" dirty="0" err="1"/>
              <a:t>Y.Avg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numCrime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size=</a:t>
            </a:r>
            <a:r>
              <a:rPr lang="en-US" dirty="0" err="1"/>
              <a:t>numCrime</a:t>
            </a:r>
            <a:r>
              <a:rPr lang="en-US" dirty="0"/>
              <a:t>)) +</a:t>
            </a:r>
          </a:p>
          <a:p>
            <a:r>
              <a:rPr lang="en-US" dirty="0"/>
              <a:t>  labs(title="Total Crimes by Police District") +</a:t>
            </a:r>
          </a:p>
          <a:p>
            <a:r>
              <a:rPr lang="en-US" dirty="0"/>
              <a:t>  theme(</a:t>
            </a:r>
          </a:p>
          <a:p>
            <a:r>
              <a:rPr lang="en-US" dirty="0"/>
              <a:t>    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axis.ticks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())</a:t>
            </a:r>
          </a:p>
          <a:p>
            <a:endParaRPr lang="en-US" dirty="0"/>
          </a:p>
          <a:p>
            <a:r>
              <a:rPr lang="en-US" dirty="0"/>
              <a:t># order </a:t>
            </a:r>
            <a:r>
              <a:rPr lang="en-US" dirty="0" err="1"/>
              <a:t>crimes_per_day</a:t>
            </a:r>
            <a:r>
              <a:rPr lang="en-US" dirty="0"/>
              <a:t> alphabetically on season column</a:t>
            </a:r>
          </a:p>
          <a:p>
            <a:r>
              <a:rPr lang="en-US" dirty="0"/>
              <a:t># this is done so that when points are plotted the holidays are plotted last, and therefore</a:t>
            </a:r>
          </a:p>
          <a:p>
            <a:r>
              <a:rPr lang="en-US" dirty="0"/>
              <a:t># stand out on the chart instead of getting plotted over by other points</a:t>
            </a:r>
          </a:p>
          <a:p>
            <a:endParaRPr lang="en-US" dirty="0"/>
          </a:p>
          <a:p>
            <a:r>
              <a:rPr lang="en-US" dirty="0" err="1"/>
              <a:t>crimes_per_day</a:t>
            </a:r>
            <a:r>
              <a:rPr lang="en-US" dirty="0"/>
              <a:t> &lt;- arrange(</a:t>
            </a:r>
            <a:r>
              <a:rPr lang="en-US" dirty="0" err="1"/>
              <a:t>crimes_per_day</a:t>
            </a:r>
            <a:r>
              <a:rPr lang="en-US" dirty="0"/>
              <a:t>, Season)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crimes_per_day</a:t>
            </a:r>
            <a:r>
              <a:rPr lang="en-US" dirty="0"/>
              <a:t> plotted, highlighting seasonality and three key holidays</a:t>
            </a:r>
          </a:p>
          <a:p>
            <a:endParaRPr lang="en-US" dirty="0"/>
          </a:p>
          <a:p>
            <a:r>
              <a:rPr lang="en-US" dirty="0"/>
              <a:t>plot(y=</a:t>
            </a:r>
            <a:r>
              <a:rPr lang="en-US" dirty="0" err="1"/>
              <a:t>crimes_per_day$no_rows</a:t>
            </a:r>
            <a:r>
              <a:rPr lang="en-US" dirty="0"/>
              <a:t>,</a:t>
            </a:r>
          </a:p>
          <a:p>
            <a:r>
              <a:rPr lang="en-US" dirty="0"/>
              <a:t>     x=</a:t>
            </a:r>
            <a:r>
              <a:rPr lang="en-US" dirty="0" err="1"/>
              <a:t>crimes_per_day$Date</a:t>
            </a:r>
            <a:r>
              <a:rPr lang="en-US" dirty="0"/>
              <a:t>,</a:t>
            </a:r>
          </a:p>
          <a:p>
            <a:r>
              <a:rPr lang="en-US" dirty="0"/>
              <a:t>     main = "Total Crimes per Day, 2001-2017",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 = "Date",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 = "Total Number of Crimes Reported",</a:t>
            </a:r>
          </a:p>
          <a:p>
            <a:r>
              <a:rPr lang="en-US" dirty="0"/>
              <a:t>     </a:t>
            </a:r>
            <a:r>
              <a:rPr lang="en-US" dirty="0" err="1"/>
              <a:t>pch</a:t>
            </a:r>
            <a:r>
              <a:rPr lang="en-US" dirty="0"/>
              <a:t>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crimes_per_day$Season</a:t>
            </a:r>
            <a:r>
              <a:rPr lang="en-US" dirty="0"/>
              <a:t>=="XNYD", 3, </a:t>
            </a:r>
          </a:p>
          <a:p>
            <a:r>
              <a:rPr lang="en-US" dirty="0"/>
              <a:t>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crimes_per_day$Season</a:t>
            </a:r>
            <a:r>
              <a:rPr lang="en-US" dirty="0"/>
              <a:t>=="XIND", 8, </a:t>
            </a:r>
          </a:p>
          <a:p>
            <a:r>
              <a:rPr lang="en-US" dirty="0"/>
              <a:t>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crimes_per_day$Season</a:t>
            </a:r>
            <a:r>
              <a:rPr lang="en-US" dirty="0"/>
              <a:t>=="XXMS", 17,</a:t>
            </a:r>
          </a:p>
          <a:p>
            <a:r>
              <a:rPr lang="en-US" dirty="0"/>
              <a:t>                                   20))),</a:t>
            </a:r>
          </a:p>
          <a:p>
            <a:r>
              <a:rPr lang="en-US" dirty="0"/>
              <a:t>     </a:t>
            </a:r>
            <a:r>
              <a:rPr lang="en-US" dirty="0" err="1"/>
              <a:t>cex</a:t>
            </a:r>
            <a:r>
              <a:rPr lang="en-US" dirty="0"/>
              <a:t>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crimes_per_day$Season</a:t>
            </a:r>
            <a:r>
              <a:rPr lang="en-US" dirty="0"/>
              <a:t>=="XNYD" | 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crimes_per_day$Season</a:t>
            </a:r>
            <a:r>
              <a:rPr lang="en-US" dirty="0"/>
              <a:t>=="XIND" |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crimes_per_day$Season</a:t>
            </a:r>
            <a:r>
              <a:rPr lang="en-US" dirty="0"/>
              <a:t>=="XXMS", 2,</a:t>
            </a:r>
          </a:p>
          <a:p>
            <a:r>
              <a:rPr lang="en-US" dirty="0"/>
              <a:t>                   .75),</a:t>
            </a:r>
          </a:p>
          <a:p>
            <a:r>
              <a:rPr lang="en-US" dirty="0"/>
              <a:t>     col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crimes_per_day$Season</a:t>
            </a:r>
            <a:r>
              <a:rPr lang="en-US" dirty="0"/>
              <a:t>=="XNYD", "red",</a:t>
            </a:r>
          </a:p>
          <a:p>
            <a:r>
              <a:rPr lang="en-US" dirty="0"/>
              <a:t>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crimes_per_day$Season</a:t>
            </a:r>
            <a:r>
              <a:rPr lang="en-US" dirty="0"/>
              <a:t>=="XIND", "yellow",</a:t>
            </a:r>
          </a:p>
          <a:p>
            <a:r>
              <a:rPr lang="en-US" dirty="0"/>
              <a:t>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crimes_per_day$Season</a:t>
            </a:r>
            <a:r>
              <a:rPr lang="en-US" dirty="0"/>
              <a:t>=="XXMS", "green",</a:t>
            </a:r>
          </a:p>
          <a:p>
            <a:r>
              <a:rPr lang="en-US" dirty="0"/>
              <a:t>        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crimes_per_day$Season</a:t>
            </a:r>
            <a:r>
              <a:rPr lang="en-US" dirty="0"/>
              <a:t>=="winter", "red",</a:t>
            </a:r>
          </a:p>
          <a:p>
            <a:r>
              <a:rPr lang="en-US" dirty="0"/>
              <a:t>                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crimes_per_day$Season</a:t>
            </a:r>
            <a:r>
              <a:rPr lang="en-US" dirty="0"/>
              <a:t>=="summer", "blue",</a:t>
            </a:r>
          </a:p>
          <a:p>
            <a:r>
              <a:rPr lang="en-US" dirty="0"/>
              <a:t>                                                   "black"))))))</a:t>
            </a:r>
          </a:p>
          <a:p>
            <a:endParaRPr lang="en-US" dirty="0"/>
          </a:p>
          <a:p>
            <a:r>
              <a:rPr lang="en-US" dirty="0"/>
              <a:t>legend("</a:t>
            </a:r>
            <a:r>
              <a:rPr lang="en-US" dirty="0" err="1"/>
              <a:t>topright</a:t>
            </a:r>
            <a:r>
              <a:rPr lang="en-US" dirty="0"/>
              <a:t>", </a:t>
            </a:r>
          </a:p>
          <a:p>
            <a:r>
              <a:rPr lang="en-US" dirty="0"/>
              <a:t>       legend=c("New Year's Day", "4th of July", "Christmas", "Winter", "Summer", "Spring &amp; Autumn"),</a:t>
            </a:r>
          </a:p>
          <a:p>
            <a:r>
              <a:rPr lang="en-US" dirty="0"/>
              <a:t>       </a:t>
            </a:r>
            <a:r>
              <a:rPr lang="en-US" dirty="0" err="1"/>
              <a:t>pch</a:t>
            </a:r>
            <a:r>
              <a:rPr lang="en-US" dirty="0"/>
              <a:t>=c(3, 8, 17, 20, 20, 20),</a:t>
            </a:r>
          </a:p>
          <a:p>
            <a:r>
              <a:rPr lang="en-US" dirty="0"/>
              <a:t>       </a:t>
            </a:r>
            <a:r>
              <a:rPr lang="en-US" dirty="0" err="1"/>
              <a:t>cex</a:t>
            </a:r>
            <a:r>
              <a:rPr lang="en-US" dirty="0"/>
              <a:t>=c(.585),</a:t>
            </a:r>
          </a:p>
          <a:p>
            <a:r>
              <a:rPr lang="en-US" dirty="0"/>
              <a:t>       col=c("red", "yellow", "green", "red", "blue", "black"),</a:t>
            </a:r>
          </a:p>
          <a:p>
            <a:r>
              <a:rPr lang="en-US" dirty="0"/>
              <a:t>       </a:t>
            </a:r>
            <a:r>
              <a:rPr lang="en-US" dirty="0" err="1"/>
              <a:t>bg</a:t>
            </a:r>
            <a:r>
              <a:rPr lang="en-US" dirty="0"/>
              <a:t>="gray90")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############################################################################################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 err="1"/>
              <a:t>nonV_Mean_Plot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(data=</a:t>
            </a:r>
            <a:r>
              <a:rPr lang="en-US" dirty="0" err="1"/>
              <a:t>nonV_crimes_monthly_summary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(x=Month, y=</a:t>
            </a:r>
            <a:r>
              <a:rPr lang="en-US" dirty="0" err="1"/>
              <a:t>Mean_nonV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</a:t>
            </a:r>
            <a:r>
              <a:rPr lang="en-US" dirty="0" err="1"/>
              <a:t>aes</a:t>
            </a:r>
            <a:r>
              <a:rPr lang="en-US" dirty="0"/>
              <a:t>(fill=</a:t>
            </a:r>
            <a:r>
              <a:rPr lang="en-US" dirty="0" err="1"/>
              <a:t>nonV_crimes_monthly_summary$SD_nonV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theme_minimal</a:t>
            </a:r>
            <a:r>
              <a:rPr lang="en-US" dirty="0"/>
              <a:t>()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 +</a:t>
            </a:r>
          </a:p>
          <a:p>
            <a:r>
              <a:rPr lang="en-US" dirty="0"/>
              <a:t>  labs(title="Mean Number of All Non-Violent Crimes per Month",</a:t>
            </a:r>
          </a:p>
          <a:p>
            <a:r>
              <a:rPr lang="en-US" dirty="0"/>
              <a:t>       x="Month", y="Number of Non-Violent Crimes Reported")</a:t>
            </a:r>
          </a:p>
          <a:p>
            <a:endParaRPr lang="en-US" dirty="0"/>
          </a:p>
          <a:p>
            <a:r>
              <a:rPr lang="en-US" dirty="0" err="1"/>
              <a:t>nonV_SD_Plot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(data=</a:t>
            </a:r>
            <a:r>
              <a:rPr lang="en-US" dirty="0" err="1"/>
              <a:t>nonV_crimes_monthly_summary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(x=Month, y=</a:t>
            </a:r>
            <a:r>
              <a:rPr lang="en-US" dirty="0" err="1"/>
              <a:t>SD_nonV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color="black", fill="</a:t>
            </a:r>
            <a:r>
              <a:rPr lang="en-US" dirty="0" err="1"/>
              <a:t>lightgreen</a:t>
            </a:r>
            <a:r>
              <a:rPr lang="en-US" dirty="0"/>
              <a:t>") +</a:t>
            </a:r>
          </a:p>
          <a:p>
            <a:r>
              <a:rPr lang="en-US" dirty="0"/>
              <a:t>  </a:t>
            </a:r>
            <a:r>
              <a:rPr lang="en-US" dirty="0" err="1"/>
              <a:t>theme_minimal</a:t>
            </a:r>
            <a:r>
              <a:rPr lang="en-US" dirty="0"/>
              <a:t>() +</a:t>
            </a:r>
          </a:p>
          <a:p>
            <a:r>
              <a:rPr lang="en-US" dirty="0"/>
              <a:t>  labs(title="Standard Deviation All Crimes per Month",</a:t>
            </a:r>
          </a:p>
          <a:p>
            <a:r>
              <a:rPr lang="en-US" dirty="0"/>
              <a:t>       x="Month", y="Number of Non-Violent Crimes Reported")</a:t>
            </a:r>
          </a:p>
          <a:p>
            <a:endParaRPr lang="en-US" dirty="0"/>
          </a:p>
          <a:p>
            <a:r>
              <a:rPr lang="en-US" dirty="0" err="1"/>
              <a:t>nonV_District_Plot</a:t>
            </a:r>
            <a:r>
              <a:rPr lang="en-US" dirty="0"/>
              <a:t>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chicago</a:t>
            </a:r>
            <a:r>
              <a:rPr lang="en-US" dirty="0"/>
              <a:t>) +</a:t>
            </a:r>
          </a:p>
          <a:p>
            <a:r>
              <a:rPr lang="en-US" dirty="0"/>
              <a:t>  </a:t>
            </a:r>
            <a:r>
              <a:rPr lang="en-US" dirty="0" err="1"/>
              <a:t>geom_path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(x=long, y=</a:t>
            </a:r>
            <a:r>
              <a:rPr lang="en-US" dirty="0" err="1"/>
              <a:t>lat</a:t>
            </a:r>
            <a:r>
              <a:rPr lang="en-US" dirty="0"/>
              <a:t>, group=group))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(data=</a:t>
            </a:r>
            <a:r>
              <a:rPr lang="en-US" dirty="0" err="1"/>
              <a:t>nonV_crimes_by_district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X.Avg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y=</a:t>
            </a:r>
            <a:r>
              <a:rPr lang="en-US" dirty="0" err="1"/>
              <a:t>Y.Avg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numNonV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size=</a:t>
            </a:r>
            <a:r>
              <a:rPr lang="en-US" dirty="0" err="1"/>
              <a:t>numNonV</a:t>
            </a:r>
            <a:r>
              <a:rPr lang="en-US" dirty="0"/>
              <a:t>)) +</a:t>
            </a:r>
          </a:p>
          <a:p>
            <a:r>
              <a:rPr lang="en-US" dirty="0"/>
              <a:t>  labs(title="Non-Violent Crimes by Police District") +</a:t>
            </a:r>
          </a:p>
          <a:p>
            <a:r>
              <a:rPr lang="en-US" dirty="0"/>
              <a:t>  theme(</a:t>
            </a:r>
          </a:p>
          <a:p>
            <a:r>
              <a:rPr lang="en-US" dirty="0"/>
              <a:t>    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axis.ticks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())</a:t>
            </a:r>
          </a:p>
          <a:p>
            <a:endParaRPr lang="en-US" dirty="0"/>
          </a:p>
          <a:p>
            <a:r>
              <a:rPr lang="en-US" dirty="0"/>
              <a:t># order </a:t>
            </a:r>
            <a:r>
              <a:rPr lang="en-US" dirty="0" err="1"/>
              <a:t>nonV_crimes_per_day</a:t>
            </a:r>
            <a:r>
              <a:rPr lang="en-US" dirty="0"/>
              <a:t> alphabetically on Season column</a:t>
            </a:r>
          </a:p>
          <a:p>
            <a:r>
              <a:rPr lang="en-US" dirty="0"/>
              <a:t># this is done so that when points are plotted the holidays are plotted last, and therefore</a:t>
            </a:r>
          </a:p>
          <a:p>
            <a:r>
              <a:rPr lang="en-US" dirty="0"/>
              <a:t># stand out on the chart instead of getting plotted over by other points</a:t>
            </a:r>
          </a:p>
          <a:p>
            <a:endParaRPr lang="en-US" dirty="0"/>
          </a:p>
          <a:p>
            <a:r>
              <a:rPr lang="en-US" dirty="0" err="1"/>
              <a:t>nonV_crimes_per_day</a:t>
            </a:r>
            <a:r>
              <a:rPr lang="en-US" dirty="0"/>
              <a:t> &lt;- arrange(</a:t>
            </a:r>
            <a:r>
              <a:rPr lang="en-US" dirty="0" err="1"/>
              <a:t>nonV_crimes_per_day</a:t>
            </a:r>
            <a:r>
              <a:rPr lang="en-US" dirty="0"/>
              <a:t>, Season)</a:t>
            </a:r>
          </a:p>
          <a:p>
            <a:endParaRPr lang="en-US" dirty="0"/>
          </a:p>
          <a:p>
            <a:r>
              <a:rPr lang="en-US" dirty="0"/>
              <a:t>plot(y=</a:t>
            </a:r>
            <a:r>
              <a:rPr lang="en-US" dirty="0" err="1"/>
              <a:t>nonV_crimes_per_day$no_rows</a:t>
            </a:r>
            <a:r>
              <a:rPr lang="en-US" dirty="0"/>
              <a:t>,</a:t>
            </a:r>
          </a:p>
          <a:p>
            <a:r>
              <a:rPr lang="en-US" dirty="0"/>
              <a:t>     x=</a:t>
            </a:r>
            <a:r>
              <a:rPr lang="en-US" dirty="0" err="1"/>
              <a:t>nonV_crimes_per_day$Date</a:t>
            </a:r>
            <a:r>
              <a:rPr lang="en-US" dirty="0"/>
              <a:t>,</a:t>
            </a:r>
          </a:p>
          <a:p>
            <a:r>
              <a:rPr lang="en-US" dirty="0"/>
              <a:t>     main = "Total Non-Violent Crimes per Day, 2001-2017",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 = "Date",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 = "Number of Non-Violent Crimes Reported",</a:t>
            </a:r>
          </a:p>
          <a:p>
            <a:r>
              <a:rPr lang="en-US" dirty="0"/>
              <a:t>     </a:t>
            </a:r>
            <a:r>
              <a:rPr lang="en-US" dirty="0" err="1"/>
              <a:t>pch</a:t>
            </a:r>
            <a:r>
              <a:rPr lang="en-US" dirty="0"/>
              <a:t>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nonV_crimes_per_day$Season</a:t>
            </a:r>
            <a:r>
              <a:rPr lang="en-US" dirty="0"/>
              <a:t>=="XNYD", 3, </a:t>
            </a:r>
          </a:p>
          <a:p>
            <a:r>
              <a:rPr lang="en-US" dirty="0"/>
              <a:t>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nonV_crimes_per_day$Season</a:t>
            </a:r>
            <a:r>
              <a:rPr lang="en-US" dirty="0"/>
              <a:t>=="XIND", 8, </a:t>
            </a:r>
          </a:p>
          <a:p>
            <a:r>
              <a:rPr lang="en-US" dirty="0"/>
              <a:t>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nonV_crimes_per_day$Season</a:t>
            </a:r>
            <a:r>
              <a:rPr lang="en-US" dirty="0"/>
              <a:t>=="XXMS", 17,</a:t>
            </a:r>
          </a:p>
          <a:p>
            <a:r>
              <a:rPr lang="en-US" dirty="0"/>
              <a:t>                                   20))),</a:t>
            </a:r>
          </a:p>
          <a:p>
            <a:r>
              <a:rPr lang="en-US" dirty="0"/>
              <a:t>     </a:t>
            </a:r>
            <a:r>
              <a:rPr lang="en-US" dirty="0" err="1"/>
              <a:t>cex</a:t>
            </a:r>
            <a:r>
              <a:rPr lang="en-US" dirty="0"/>
              <a:t>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nonV_crimes_per_day$Season</a:t>
            </a:r>
            <a:r>
              <a:rPr lang="en-US" dirty="0"/>
              <a:t>=="XNYD" | 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nonV_crimes_per_day$Season</a:t>
            </a:r>
            <a:r>
              <a:rPr lang="en-US" dirty="0"/>
              <a:t>=="XIND" |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nonV_crimes_per_day$Season</a:t>
            </a:r>
            <a:r>
              <a:rPr lang="en-US" dirty="0"/>
              <a:t>=="XXMS", 1,</a:t>
            </a:r>
          </a:p>
          <a:p>
            <a:r>
              <a:rPr lang="en-US" dirty="0"/>
              <a:t>                   .75),</a:t>
            </a:r>
          </a:p>
          <a:p>
            <a:r>
              <a:rPr lang="en-US" dirty="0"/>
              <a:t>     col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nonV_crimes_per_day$Season</a:t>
            </a:r>
            <a:r>
              <a:rPr lang="en-US" dirty="0"/>
              <a:t>=="XNYD", "red",</a:t>
            </a:r>
          </a:p>
          <a:p>
            <a:r>
              <a:rPr lang="en-US" dirty="0"/>
              <a:t>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nonV_crimes_per_day$Season</a:t>
            </a:r>
            <a:r>
              <a:rPr lang="en-US" dirty="0"/>
              <a:t>=="XIND", "yellow",</a:t>
            </a:r>
          </a:p>
          <a:p>
            <a:r>
              <a:rPr lang="en-US" dirty="0"/>
              <a:t>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nonV_crimes_per_day$Season</a:t>
            </a:r>
            <a:r>
              <a:rPr lang="en-US" dirty="0"/>
              <a:t>=="XXMS", "green",</a:t>
            </a:r>
          </a:p>
          <a:p>
            <a:r>
              <a:rPr lang="en-US" dirty="0"/>
              <a:t>        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nonV_crimes_per_day$Season</a:t>
            </a:r>
            <a:r>
              <a:rPr lang="en-US" dirty="0"/>
              <a:t>=="winter", "red",</a:t>
            </a:r>
          </a:p>
          <a:p>
            <a:r>
              <a:rPr lang="en-US" dirty="0"/>
              <a:t>                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nonV_crimes_per_day$Season</a:t>
            </a:r>
            <a:r>
              <a:rPr lang="en-US" dirty="0"/>
              <a:t>=="summer", "blue",</a:t>
            </a:r>
          </a:p>
          <a:p>
            <a:r>
              <a:rPr lang="en-US" dirty="0"/>
              <a:t>                                                   "black"))))))</a:t>
            </a:r>
          </a:p>
          <a:p>
            <a:endParaRPr lang="en-US" dirty="0"/>
          </a:p>
          <a:p>
            <a:r>
              <a:rPr lang="en-US" dirty="0"/>
              <a:t>legend("</a:t>
            </a:r>
            <a:r>
              <a:rPr lang="en-US" dirty="0" err="1"/>
              <a:t>topright</a:t>
            </a:r>
            <a:r>
              <a:rPr lang="en-US" dirty="0"/>
              <a:t>", </a:t>
            </a:r>
          </a:p>
          <a:p>
            <a:r>
              <a:rPr lang="en-US" dirty="0"/>
              <a:t>       legend=c("New Year's Day", "4th of July", "Christmas", "Winter", "Summer", "Spring &amp; Autumn"),</a:t>
            </a:r>
          </a:p>
          <a:p>
            <a:r>
              <a:rPr lang="en-US" dirty="0"/>
              <a:t>       </a:t>
            </a:r>
            <a:r>
              <a:rPr lang="en-US" dirty="0" err="1"/>
              <a:t>pch</a:t>
            </a:r>
            <a:r>
              <a:rPr lang="en-US" dirty="0"/>
              <a:t>=c(3, 8, 17, 20, 20, 20),</a:t>
            </a:r>
          </a:p>
          <a:p>
            <a:r>
              <a:rPr lang="en-US" dirty="0"/>
              <a:t>       </a:t>
            </a:r>
            <a:r>
              <a:rPr lang="en-US" dirty="0" err="1"/>
              <a:t>cex</a:t>
            </a:r>
            <a:r>
              <a:rPr lang="en-US" dirty="0"/>
              <a:t>=c(.585),</a:t>
            </a:r>
          </a:p>
          <a:p>
            <a:r>
              <a:rPr lang="en-US" dirty="0"/>
              <a:t>       col=c("red", "yellow", "green", "red", "blue", "black"),</a:t>
            </a:r>
          </a:p>
          <a:p>
            <a:r>
              <a:rPr lang="en-US" dirty="0"/>
              <a:t>       </a:t>
            </a:r>
            <a:r>
              <a:rPr lang="en-US" dirty="0" err="1"/>
              <a:t>bg</a:t>
            </a:r>
            <a:r>
              <a:rPr lang="en-US" dirty="0"/>
              <a:t>="gray90")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#####################################################################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DomesticMean_Plot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(data=</a:t>
            </a:r>
            <a:r>
              <a:rPr lang="en-US" dirty="0" err="1"/>
              <a:t>dom_crimes_monthly_summary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(x=Month, y=</a:t>
            </a:r>
            <a:r>
              <a:rPr lang="en-US" dirty="0" err="1"/>
              <a:t>Mean_Domestic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</a:t>
            </a:r>
            <a:r>
              <a:rPr lang="en-US" dirty="0" err="1"/>
              <a:t>aes</a:t>
            </a:r>
            <a:r>
              <a:rPr lang="en-US" dirty="0"/>
              <a:t>(fill=</a:t>
            </a:r>
            <a:r>
              <a:rPr lang="en-US" dirty="0" err="1"/>
              <a:t>dom_crimes_monthly_summary$SD_Domestic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theme_minimal</a:t>
            </a:r>
            <a:r>
              <a:rPr lang="en-US" dirty="0"/>
              <a:t>()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 +</a:t>
            </a:r>
          </a:p>
          <a:p>
            <a:r>
              <a:rPr lang="en-US" dirty="0"/>
              <a:t>  labs(title="Mean Number of All Domestic Crimes per Month",</a:t>
            </a:r>
          </a:p>
          <a:p>
            <a:r>
              <a:rPr lang="en-US" dirty="0"/>
              <a:t>       x="Month", y="Number of Domestic Crimes Reported")</a:t>
            </a:r>
          </a:p>
          <a:p>
            <a:endParaRPr lang="en-US" dirty="0"/>
          </a:p>
          <a:p>
            <a:r>
              <a:rPr lang="en-US" dirty="0" err="1"/>
              <a:t>DomesticSD_Plot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(data=</a:t>
            </a:r>
            <a:r>
              <a:rPr lang="en-US" dirty="0" err="1"/>
              <a:t>dom_crimes_monthly_summary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(x=Month, y=</a:t>
            </a:r>
            <a:r>
              <a:rPr lang="en-US" dirty="0" err="1"/>
              <a:t>SD_Domestic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color="black", fill="</a:t>
            </a:r>
            <a:r>
              <a:rPr lang="en-US" dirty="0" err="1"/>
              <a:t>lightgreen</a:t>
            </a:r>
            <a:r>
              <a:rPr lang="en-US" dirty="0"/>
              <a:t>") +</a:t>
            </a:r>
          </a:p>
          <a:p>
            <a:r>
              <a:rPr lang="en-US" dirty="0"/>
              <a:t>  </a:t>
            </a:r>
            <a:r>
              <a:rPr lang="en-US" dirty="0" err="1"/>
              <a:t>theme_minimal</a:t>
            </a:r>
            <a:r>
              <a:rPr lang="en-US" dirty="0"/>
              <a:t>() +</a:t>
            </a:r>
          </a:p>
          <a:p>
            <a:r>
              <a:rPr lang="en-US" dirty="0"/>
              <a:t>  labs(title="Standard Deviation All Domestic Crimes per Month",</a:t>
            </a:r>
          </a:p>
          <a:p>
            <a:r>
              <a:rPr lang="en-US" dirty="0"/>
              <a:t>       x="Month", y="Number of Domestic Crimes Reported")</a:t>
            </a:r>
          </a:p>
          <a:p>
            <a:endParaRPr lang="en-US" dirty="0"/>
          </a:p>
          <a:p>
            <a:r>
              <a:rPr lang="en-US" dirty="0" err="1"/>
              <a:t>DomesticDistrict_Plot</a:t>
            </a:r>
            <a:r>
              <a:rPr lang="en-US" dirty="0"/>
              <a:t>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chicago</a:t>
            </a:r>
            <a:r>
              <a:rPr lang="en-US" dirty="0"/>
              <a:t>) +</a:t>
            </a:r>
          </a:p>
          <a:p>
            <a:r>
              <a:rPr lang="en-US" dirty="0"/>
              <a:t>  </a:t>
            </a:r>
            <a:r>
              <a:rPr lang="en-US" dirty="0" err="1"/>
              <a:t>geom_path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(x=long, y=</a:t>
            </a:r>
            <a:r>
              <a:rPr lang="en-US" dirty="0" err="1"/>
              <a:t>lat</a:t>
            </a:r>
            <a:r>
              <a:rPr lang="en-US" dirty="0"/>
              <a:t>, group=group))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(data=</a:t>
            </a:r>
            <a:r>
              <a:rPr lang="en-US" dirty="0" err="1"/>
              <a:t>dom_crimes_by_district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X.Avg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y=</a:t>
            </a:r>
            <a:r>
              <a:rPr lang="en-US" dirty="0" err="1"/>
              <a:t>Y.Avg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numDomestic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size=</a:t>
            </a:r>
            <a:r>
              <a:rPr lang="en-US" dirty="0" err="1"/>
              <a:t>numDomestic</a:t>
            </a:r>
            <a:r>
              <a:rPr lang="en-US" dirty="0"/>
              <a:t>)) +</a:t>
            </a:r>
          </a:p>
          <a:p>
            <a:r>
              <a:rPr lang="en-US" dirty="0"/>
              <a:t>  labs(title="Domestic Crimes by Police District") +</a:t>
            </a:r>
          </a:p>
          <a:p>
            <a:r>
              <a:rPr lang="en-US" dirty="0"/>
              <a:t>  theme(</a:t>
            </a:r>
          </a:p>
          <a:p>
            <a:r>
              <a:rPr lang="en-US" dirty="0"/>
              <a:t>    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axis.ticks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order </a:t>
            </a:r>
            <a:r>
              <a:rPr lang="en-US" dirty="0" err="1"/>
              <a:t>dom_crimes_per_day</a:t>
            </a:r>
            <a:r>
              <a:rPr lang="en-US" dirty="0"/>
              <a:t> alphabetically on Season column</a:t>
            </a:r>
          </a:p>
          <a:p>
            <a:r>
              <a:rPr lang="en-US" dirty="0"/>
              <a:t># this is done so that when points are plotted the holidays are plotted last, and therefore</a:t>
            </a:r>
          </a:p>
          <a:p>
            <a:r>
              <a:rPr lang="en-US" dirty="0"/>
              <a:t># stand out on the chart instead of getting plotted over by other points</a:t>
            </a:r>
          </a:p>
          <a:p>
            <a:endParaRPr lang="en-US" dirty="0"/>
          </a:p>
          <a:p>
            <a:r>
              <a:rPr lang="en-US" dirty="0" err="1"/>
              <a:t>dom_crimes_per_day</a:t>
            </a:r>
            <a:r>
              <a:rPr lang="en-US" dirty="0"/>
              <a:t> &lt;- arrange(</a:t>
            </a:r>
            <a:r>
              <a:rPr lang="en-US" dirty="0" err="1"/>
              <a:t>dom_crimes_per_day</a:t>
            </a:r>
            <a:r>
              <a:rPr lang="en-US" dirty="0"/>
              <a:t>, Season)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dom_crimes_per_day</a:t>
            </a:r>
            <a:r>
              <a:rPr lang="en-US" dirty="0"/>
              <a:t> plotted, highlighting seasonality and three key holidays</a:t>
            </a:r>
          </a:p>
          <a:p>
            <a:endParaRPr lang="en-US" dirty="0"/>
          </a:p>
          <a:p>
            <a:r>
              <a:rPr lang="en-US" dirty="0"/>
              <a:t>plot(y=</a:t>
            </a:r>
            <a:r>
              <a:rPr lang="en-US" dirty="0" err="1"/>
              <a:t>dom_crimes_per_day$no_rows</a:t>
            </a:r>
            <a:r>
              <a:rPr lang="en-US" dirty="0"/>
              <a:t>,</a:t>
            </a:r>
          </a:p>
          <a:p>
            <a:r>
              <a:rPr lang="en-US" dirty="0"/>
              <a:t>     x=</a:t>
            </a:r>
            <a:r>
              <a:rPr lang="en-US" dirty="0" err="1"/>
              <a:t>dom_crimes_per_day$Date</a:t>
            </a:r>
            <a:r>
              <a:rPr lang="en-US" dirty="0"/>
              <a:t>,</a:t>
            </a:r>
          </a:p>
          <a:p>
            <a:r>
              <a:rPr lang="en-US" dirty="0"/>
              <a:t>     main = "Total Domestic Crimes per Day, 2001-2017",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 = "Date",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 = "Number of Domestic Crimes Reported",</a:t>
            </a:r>
          </a:p>
          <a:p>
            <a:r>
              <a:rPr lang="en-US" dirty="0"/>
              <a:t>     </a:t>
            </a:r>
            <a:r>
              <a:rPr lang="en-US" dirty="0" err="1"/>
              <a:t>pch</a:t>
            </a:r>
            <a:r>
              <a:rPr lang="en-US" dirty="0"/>
              <a:t>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dom_crimes_per_day$Season</a:t>
            </a:r>
            <a:r>
              <a:rPr lang="en-US" dirty="0"/>
              <a:t>=="XNYD", 3, </a:t>
            </a:r>
          </a:p>
          <a:p>
            <a:r>
              <a:rPr lang="en-US" dirty="0"/>
              <a:t>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dom_crimes_per_day$Season</a:t>
            </a:r>
            <a:r>
              <a:rPr lang="en-US" dirty="0"/>
              <a:t>=="XIND", 8, </a:t>
            </a:r>
          </a:p>
          <a:p>
            <a:r>
              <a:rPr lang="en-US" dirty="0"/>
              <a:t>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dom_crimes_per_day$Season</a:t>
            </a:r>
            <a:r>
              <a:rPr lang="en-US" dirty="0"/>
              <a:t>=="XXMS", 17,</a:t>
            </a:r>
          </a:p>
          <a:p>
            <a:r>
              <a:rPr lang="en-US" dirty="0"/>
              <a:t>                                   20))),</a:t>
            </a:r>
          </a:p>
          <a:p>
            <a:r>
              <a:rPr lang="en-US" dirty="0"/>
              <a:t>     </a:t>
            </a:r>
            <a:r>
              <a:rPr lang="en-US" dirty="0" err="1"/>
              <a:t>cex</a:t>
            </a:r>
            <a:r>
              <a:rPr lang="en-US" dirty="0"/>
              <a:t>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dom_crimes_per_day$Season</a:t>
            </a:r>
            <a:r>
              <a:rPr lang="en-US" dirty="0"/>
              <a:t>=="XNYD" | 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dom_crimes_per_day$Season</a:t>
            </a:r>
            <a:r>
              <a:rPr lang="en-US" dirty="0"/>
              <a:t>=="XIND" |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dom_crimes_per_day$Season</a:t>
            </a:r>
            <a:r>
              <a:rPr lang="en-US" dirty="0"/>
              <a:t>=="XXMS", 1,</a:t>
            </a:r>
          </a:p>
          <a:p>
            <a:r>
              <a:rPr lang="en-US" dirty="0"/>
              <a:t>                   .75),</a:t>
            </a:r>
          </a:p>
          <a:p>
            <a:r>
              <a:rPr lang="en-US" dirty="0"/>
              <a:t>     col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dom_crimes_per_day$Season</a:t>
            </a:r>
            <a:r>
              <a:rPr lang="en-US" dirty="0"/>
              <a:t>=="XNYD", "red",</a:t>
            </a:r>
          </a:p>
          <a:p>
            <a:r>
              <a:rPr lang="en-US" dirty="0"/>
              <a:t>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dom_crimes_per_day$Season</a:t>
            </a:r>
            <a:r>
              <a:rPr lang="en-US" dirty="0"/>
              <a:t>=="XIND", "yellow",</a:t>
            </a:r>
          </a:p>
          <a:p>
            <a:r>
              <a:rPr lang="en-US" dirty="0"/>
              <a:t>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dom_crimes_per_day$Season</a:t>
            </a:r>
            <a:r>
              <a:rPr lang="en-US" dirty="0"/>
              <a:t>=="XXMS", "green",</a:t>
            </a:r>
          </a:p>
          <a:p>
            <a:r>
              <a:rPr lang="en-US" dirty="0"/>
              <a:t>        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dom_crimes_per_day$Season</a:t>
            </a:r>
            <a:r>
              <a:rPr lang="en-US" dirty="0"/>
              <a:t>=="winter", "red",</a:t>
            </a:r>
          </a:p>
          <a:p>
            <a:r>
              <a:rPr lang="en-US" dirty="0"/>
              <a:t>                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dom_crimes_per_day$Season</a:t>
            </a:r>
            <a:r>
              <a:rPr lang="en-US" dirty="0"/>
              <a:t>=="summer", "blue",</a:t>
            </a:r>
          </a:p>
          <a:p>
            <a:r>
              <a:rPr lang="en-US" dirty="0"/>
              <a:t>                                                   "black"))))))</a:t>
            </a:r>
          </a:p>
          <a:p>
            <a:endParaRPr lang="en-US" dirty="0"/>
          </a:p>
          <a:p>
            <a:r>
              <a:rPr lang="en-US" dirty="0"/>
              <a:t>legend("</a:t>
            </a:r>
            <a:r>
              <a:rPr lang="en-US" dirty="0" err="1"/>
              <a:t>topright</a:t>
            </a:r>
            <a:r>
              <a:rPr lang="en-US" dirty="0"/>
              <a:t>", </a:t>
            </a:r>
          </a:p>
          <a:p>
            <a:r>
              <a:rPr lang="en-US" dirty="0"/>
              <a:t>       legend=c("New Year's Day", "4th of July", "Christmas", "Winter", "Summer", "Spring &amp; Autumn"),</a:t>
            </a:r>
          </a:p>
          <a:p>
            <a:r>
              <a:rPr lang="en-US" dirty="0"/>
              <a:t>       </a:t>
            </a:r>
            <a:r>
              <a:rPr lang="en-US" dirty="0" err="1"/>
              <a:t>pch</a:t>
            </a:r>
            <a:r>
              <a:rPr lang="en-US" dirty="0"/>
              <a:t>=c(3, 8, 17, 20, 20, 20),</a:t>
            </a:r>
          </a:p>
          <a:p>
            <a:r>
              <a:rPr lang="en-US" dirty="0"/>
              <a:t>       </a:t>
            </a:r>
            <a:r>
              <a:rPr lang="en-US" dirty="0" err="1"/>
              <a:t>cex</a:t>
            </a:r>
            <a:r>
              <a:rPr lang="en-US" dirty="0"/>
              <a:t>=c(.585),</a:t>
            </a:r>
          </a:p>
          <a:p>
            <a:r>
              <a:rPr lang="en-US" dirty="0"/>
              <a:t>       col=c("red", "yellow", "green", "red", "blue", "black"),</a:t>
            </a:r>
          </a:p>
          <a:p>
            <a:r>
              <a:rPr lang="en-US" dirty="0"/>
              <a:t>       </a:t>
            </a:r>
            <a:r>
              <a:rPr lang="en-US" dirty="0" err="1"/>
              <a:t>bg</a:t>
            </a:r>
            <a:r>
              <a:rPr lang="en-US" dirty="0"/>
              <a:t>="gray90")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##################################################################################</a:t>
            </a:r>
          </a:p>
          <a:p>
            <a:endParaRPr lang="en-US" dirty="0"/>
          </a:p>
          <a:p>
            <a:r>
              <a:rPr lang="en-US" dirty="0" err="1"/>
              <a:t>ViolentMean_Plot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(data=</a:t>
            </a:r>
            <a:r>
              <a:rPr lang="en-US" dirty="0" err="1"/>
              <a:t>v_crimes_monthly_summary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(x=Month, y=</a:t>
            </a:r>
            <a:r>
              <a:rPr lang="en-US" dirty="0" err="1"/>
              <a:t>Mean_Violent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</a:t>
            </a:r>
            <a:r>
              <a:rPr lang="en-US" dirty="0" err="1"/>
              <a:t>aes</a:t>
            </a:r>
            <a:r>
              <a:rPr lang="en-US" dirty="0"/>
              <a:t>(fill=</a:t>
            </a:r>
            <a:r>
              <a:rPr lang="en-US" dirty="0" err="1"/>
              <a:t>v_crimes_monthly_summary$SD_Violent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theme_minimal</a:t>
            </a:r>
            <a:r>
              <a:rPr lang="en-US" dirty="0"/>
              <a:t>()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 +</a:t>
            </a:r>
          </a:p>
          <a:p>
            <a:r>
              <a:rPr lang="en-US" dirty="0"/>
              <a:t>  labs(title="Mean Number of All Violent Crimes per Month",</a:t>
            </a:r>
          </a:p>
          <a:p>
            <a:r>
              <a:rPr lang="en-US" dirty="0"/>
              <a:t>       x="Month", y="Number of Violent Crimes Reported")</a:t>
            </a:r>
          </a:p>
          <a:p>
            <a:endParaRPr lang="en-US" dirty="0"/>
          </a:p>
          <a:p>
            <a:r>
              <a:rPr lang="en-US" dirty="0" err="1"/>
              <a:t>ViolentSD_Plot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(data=</a:t>
            </a:r>
            <a:r>
              <a:rPr lang="en-US" dirty="0" err="1"/>
              <a:t>v_crimes_monthly_summary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(x=Month, y=</a:t>
            </a:r>
            <a:r>
              <a:rPr lang="en-US" dirty="0" err="1"/>
              <a:t>SD_Violent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color="black", fill="</a:t>
            </a:r>
            <a:r>
              <a:rPr lang="en-US" dirty="0" err="1"/>
              <a:t>lightgreen</a:t>
            </a:r>
            <a:r>
              <a:rPr lang="en-US" dirty="0"/>
              <a:t>") +</a:t>
            </a:r>
          </a:p>
          <a:p>
            <a:r>
              <a:rPr lang="en-US" dirty="0"/>
              <a:t>  </a:t>
            </a:r>
            <a:r>
              <a:rPr lang="en-US" dirty="0" err="1"/>
              <a:t>theme_minimal</a:t>
            </a:r>
            <a:r>
              <a:rPr lang="en-US" dirty="0"/>
              <a:t>() +</a:t>
            </a:r>
          </a:p>
          <a:p>
            <a:r>
              <a:rPr lang="en-US" dirty="0"/>
              <a:t>  labs(title="Standard Deviation All Violent Crimes per Month",</a:t>
            </a:r>
          </a:p>
          <a:p>
            <a:r>
              <a:rPr lang="en-US" dirty="0"/>
              <a:t>       x="Month", y="Number of Violent Crimes Reported")</a:t>
            </a:r>
          </a:p>
          <a:p>
            <a:endParaRPr lang="en-US" dirty="0"/>
          </a:p>
          <a:p>
            <a:r>
              <a:rPr lang="en-US" dirty="0" err="1"/>
              <a:t>ViolentDistrict_Plot</a:t>
            </a:r>
            <a:r>
              <a:rPr lang="en-US" dirty="0"/>
              <a:t>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chicago</a:t>
            </a:r>
            <a:r>
              <a:rPr lang="en-US" dirty="0"/>
              <a:t>) +</a:t>
            </a:r>
          </a:p>
          <a:p>
            <a:r>
              <a:rPr lang="en-US" dirty="0"/>
              <a:t>  </a:t>
            </a:r>
            <a:r>
              <a:rPr lang="en-US" dirty="0" err="1"/>
              <a:t>geom_path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(x=long, y=</a:t>
            </a:r>
            <a:r>
              <a:rPr lang="en-US" dirty="0" err="1"/>
              <a:t>lat</a:t>
            </a:r>
            <a:r>
              <a:rPr lang="en-US" dirty="0"/>
              <a:t>, group=group))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(data=</a:t>
            </a:r>
            <a:r>
              <a:rPr lang="en-US" dirty="0" err="1"/>
              <a:t>v_crimes_by_district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X.Avg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    y=</a:t>
            </a:r>
            <a:r>
              <a:rPr lang="en-US" dirty="0" err="1"/>
              <a:t>Y.Avg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    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numViolent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    size=</a:t>
            </a:r>
            <a:r>
              <a:rPr lang="en-US" dirty="0" err="1"/>
              <a:t>numViolent</a:t>
            </a:r>
            <a:r>
              <a:rPr lang="en-US" dirty="0"/>
              <a:t>)) +</a:t>
            </a:r>
          </a:p>
          <a:p>
            <a:r>
              <a:rPr lang="en-US" dirty="0"/>
              <a:t>  labs(title="Violent Crimes by Police District") +</a:t>
            </a:r>
          </a:p>
          <a:p>
            <a:r>
              <a:rPr lang="en-US" dirty="0"/>
              <a:t>  theme(</a:t>
            </a:r>
          </a:p>
          <a:p>
            <a:r>
              <a:rPr lang="en-US" dirty="0"/>
              <a:t>    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axis.ticks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order </a:t>
            </a:r>
            <a:r>
              <a:rPr lang="en-US" dirty="0" err="1"/>
              <a:t>v_crimes_per_day</a:t>
            </a:r>
            <a:r>
              <a:rPr lang="en-US" dirty="0"/>
              <a:t> alphabetically on season column</a:t>
            </a:r>
          </a:p>
          <a:p>
            <a:r>
              <a:rPr lang="en-US" dirty="0"/>
              <a:t># this is done so that when points are plotted the holidays are plotted last, and therefore</a:t>
            </a:r>
          </a:p>
          <a:p>
            <a:r>
              <a:rPr lang="en-US" dirty="0"/>
              <a:t># stand out on the chart instead of getting plotted over by other points</a:t>
            </a:r>
          </a:p>
          <a:p>
            <a:endParaRPr lang="en-US" dirty="0"/>
          </a:p>
          <a:p>
            <a:r>
              <a:rPr lang="en-US" dirty="0" err="1"/>
              <a:t>v_crimes_per_day</a:t>
            </a:r>
            <a:r>
              <a:rPr lang="en-US" dirty="0"/>
              <a:t> &lt;- arrange(</a:t>
            </a:r>
            <a:r>
              <a:rPr lang="en-US" dirty="0" err="1"/>
              <a:t>v_crimes_per_day</a:t>
            </a:r>
            <a:r>
              <a:rPr lang="en-US" dirty="0"/>
              <a:t>, Season)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v_crimes_per_day</a:t>
            </a:r>
            <a:r>
              <a:rPr lang="en-US" dirty="0"/>
              <a:t> plotted, highlighting seasonality and three key holidays</a:t>
            </a:r>
          </a:p>
          <a:p>
            <a:endParaRPr lang="en-US" dirty="0"/>
          </a:p>
          <a:p>
            <a:r>
              <a:rPr lang="en-US" dirty="0"/>
              <a:t>plot(y=</a:t>
            </a:r>
            <a:r>
              <a:rPr lang="en-US" dirty="0" err="1"/>
              <a:t>v_crimes_per_day$no_rows</a:t>
            </a:r>
            <a:r>
              <a:rPr lang="en-US" dirty="0"/>
              <a:t>,</a:t>
            </a:r>
          </a:p>
          <a:p>
            <a:r>
              <a:rPr lang="en-US" dirty="0"/>
              <a:t>     x=</a:t>
            </a:r>
            <a:r>
              <a:rPr lang="en-US" dirty="0" err="1"/>
              <a:t>v_crimes_per_day$Date</a:t>
            </a:r>
            <a:r>
              <a:rPr lang="en-US" dirty="0"/>
              <a:t>,</a:t>
            </a:r>
          </a:p>
          <a:p>
            <a:r>
              <a:rPr lang="en-US" dirty="0"/>
              <a:t>     main = "Total Violent Crimes per Day, 2001-2017",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 = "Date",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 = "Number of Violent Crimes Reported",</a:t>
            </a:r>
          </a:p>
          <a:p>
            <a:r>
              <a:rPr lang="en-US" dirty="0"/>
              <a:t>     </a:t>
            </a:r>
            <a:r>
              <a:rPr lang="en-US" dirty="0" err="1"/>
              <a:t>pch</a:t>
            </a:r>
            <a:r>
              <a:rPr lang="en-US" dirty="0"/>
              <a:t>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v_crimes_per_day$Season</a:t>
            </a:r>
            <a:r>
              <a:rPr lang="en-US" dirty="0"/>
              <a:t>=="XNYD", 3, </a:t>
            </a:r>
          </a:p>
          <a:p>
            <a:r>
              <a:rPr lang="en-US" dirty="0"/>
              <a:t>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v_crimes_per_day$Season</a:t>
            </a:r>
            <a:r>
              <a:rPr lang="en-US" dirty="0"/>
              <a:t>=="XIND", 8, </a:t>
            </a:r>
          </a:p>
          <a:p>
            <a:r>
              <a:rPr lang="en-US" dirty="0"/>
              <a:t>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v_crimes_per_day$Season</a:t>
            </a:r>
            <a:r>
              <a:rPr lang="en-US" dirty="0"/>
              <a:t>=="XXMS", 17,</a:t>
            </a:r>
          </a:p>
          <a:p>
            <a:r>
              <a:rPr lang="en-US" dirty="0"/>
              <a:t>                                   20))),</a:t>
            </a:r>
          </a:p>
          <a:p>
            <a:r>
              <a:rPr lang="en-US" dirty="0"/>
              <a:t>     </a:t>
            </a:r>
            <a:r>
              <a:rPr lang="en-US" dirty="0" err="1"/>
              <a:t>cex</a:t>
            </a:r>
            <a:r>
              <a:rPr lang="en-US" dirty="0"/>
              <a:t>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v_crimes_per_day$Season</a:t>
            </a:r>
            <a:r>
              <a:rPr lang="en-US" dirty="0"/>
              <a:t>=="XNYD" | 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v_crimes_per_day$Season</a:t>
            </a:r>
            <a:r>
              <a:rPr lang="en-US" dirty="0"/>
              <a:t>=="XIND" |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v_crimes_per_day$Season</a:t>
            </a:r>
            <a:r>
              <a:rPr lang="en-US" dirty="0"/>
              <a:t>=="XXMS", 1,</a:t>
            </a:r>
          </a:p>
          <a:p>
            <a:r>
              <a:rPr lang="en-US" dirty="0"/>
              <a:t>                   .75),</a:t>
            </a:r>
          </a:p>
          <a:p>
            <a:r>
              <a:rPr lang="en-US" dirty="0"/>
              <a:t>     col =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v_crimes_per_day$Season</a:t>
            </a:r>
            <a:r>
              <a:rPr lang="en-US" dirty="0"/>
              <a:t>=="XNYD", "red",</a:t>
            </a:r>
          </a:p>
          <a:p>
            <a:r>
              <a:rPr lang="en-US" dirty="0"/>
              <a:t>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v_crimes_per_day$Season</a:t>
            </a:r>
            <a:r>
              <a:rPr lang="en-US" dirty="0"/>
              <a:t>=="XIND", "yellow",</a:t>
            </a:r>
          </a:p>
          <a:p>
            <a:r>
              <a:rPr lang="en-US" dirty="0"/>
              <a:t>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v_crimes_per_day$Season</a:t>
            </a:r>
            <a:r>
              <a:rPr lang="en-US" dirty="0"/>
              <a:t>=="XXMS", "green",</a:t>
            </a:r>
          </a:p>
          <a:p>
            <a:r>
              <a:rPr lang="en-US" dirty="0"/>
              <a:t>        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v_crimes_per_day$Season</a:t>
            </a:r>
            <a:r>
              <a:rPr lang="en-US" dirty="0"/>
              <a:t>=="winter", "red",</a:t>
            </a:r>
          </a:p>
          <a:p>
            <a:r>
              <a:rPr lang="en-US" dirty="0"/>
              <a:t>                                           </a:t>
            </a:r>
            <a:r>
              <a:rPr lang="en-US" dirty="0" err="1"/>
              <a:t>if_else</a:t>
            </a:r>
            <a:r>
              <a:rPr lang="en-US" dirty="0"/>
              <a:t>(</a:t>
            </a:r>
            <a:r>
              <a:rPr lang="en-US" dirty="0" err="1"/>
              <a:t>v_crimes_per_day$Season</a:t>
            </a:r>
            <a:r>
              <a:rPr lang="en-US" dirty="0"/>
              <a:t>=="summer", "blue",</a:t>
            </a:r>
          </a:p>
          <a:p>
            <a:r>
              <a:rPr lang="en-US" dirty="0"/>
              <a:t>                                                   "black"))))))</a:t>
            </a:r>
          </a:p>
          <a:p>
            <a:endParaRPr lang="en-US" dirty="0"/>
          </a:p>
          <a:p>
            <a:r>
              <a:rPr lang="en-US" dirty="0"/>
              <a:t>legend("</a:t>
            </a:r>
            <a:r>
              <a:rPr lang="en-US" dirty="0" err="1"/>
              <a:t>topright</a:t>
            </a:r>
            <a:r>
              <a:rPr lang="en-US" dirty="0"/>
              <a:t>", </a:t>
            </a:r>
          </a:p>
          <a:p>
            <a:r>
              <a:rPr lang="en-US" dirty="0"/>
              <a:t>       legend=c("New Year's Day", "4th of July", "Christmas", "Winter", "Summer", "Spring &amp; Autumn"),</a:t>
            </a:r>
          </a:p>
          <a:p>
            <a:r>
              <a:rPr lang="en-US" dirty="0"/>
              <a:t>       </a:t>
            </a:r>
            <a:r>
              <a:rPr lang="en-US" dirty="0" err="1"/>
              <a:t>pch</a:t>
            </a:r>
            <a:r>
              <a:rPr lang="en-US" dirty="0"/>
              <a:t>=c(3, 8, 17, 20, 20, 20),</a:t>
            </a:r>
          </a:p>
          <a:p>
            <a:r>
              <a:rPr lang="en-US" dirty="0"/>
              <a:t>       </a:t>
            </a:r>
            <a:r>
              <a:rPr lang="en-US" dirty="0" err="1"/>
              <a:t>cex</a:t>
            </a:r>
            <a:r>
              <a:rPr lang="en-US" dirty="0"/>
              <a:t>=c(.585),</a:t>
            </a:r>
          </a:p>
          <a:p>
            <a:r>
              <a:rPr lang="en-US" dirty="0"/>
              <a:t>       col=c("red", "yellow", "green", "red", "blue", "black"),</a:t>
            </a:r>
          </a:p>
          <a:p>
            <a:r>
              <a:rPr lang="en-US" dirty="0"/>
              <a:t>       </a:t>
            </a:r>
            <a:r>
              <a:rPr lang="en-US" dirty="0" err="1"/>
              <a:t>bg</a:t>
            </a:r>
            <a:r>
              <a:rPr lang="en-US" dirty="0"/>
              <a:t>="gray90")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###########################################################################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MurderDistrict_Plot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chicago</a:t>
            </a:r>
            <a:r>
              <a:rPr lang="en-US" dirty="0"/>
              <a:t>) +</a:t>
            </a:r>
          </a:p>
          <a:p>
            <a:r>
              <a:rPr lang="en-US" dirty="0"/>
              <a:t>  </a:t>
            </a:r>
            <a:r>
              <a:rPr lang="en-US" dirty="0" err="1"/>
              <a:t>geom_path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(x=long, y=</a:t>
            </a:r>
            <a:r>
              <a:rPr lang="en-US" dirty="0" err="1"/>
              <a:t>lat</a:t>
            </a:r>
            <a:r>
              <a:rPr lang="en-US" dirty="0"/>
              <a:t>, group=group))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(data=</a:t>
            </a:r>
            <a:r>
              <a:rPr lang="en-US" dirty="0" err="1"/>
              <a:t>murder_by_district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X.Avg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y=</a:t>
            </a:r>
            <a:r>
              <a:rPr lang="en-US" dirty="0" err="1"/>
              <a:t>Y.Avg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numMurder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   size=</a:t>
            </a:r>
            <a:r>
              <a:rPr lang="en-US" dirty="0" err="1"/>
              <a:t>numMurder</a:t>
            </a:r>
            <a:r>
              <a:rPr lang="en-US" dirty="0"/>
              <a:t>)) +</a:t>
            </a:r>
          </a:p>
          <a:p>
            <a:r>
              <a:rPr lang="en-US" dirty="0"/>
              <a:t>  labs(title="Murders by Police District") +</a:t>
            </a:r>
          </a:p>
          <a:p>
            <a:r>
              <a:rPr lang="en-US" dirty="0"/>
              <a:t>  theme(</a:t>
            </a:r>
          </a:p>
          <a:p>
            <a:r>
              <a:rPr lang="en-US" dirty="0"/>
              <a:t>    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axis.ticks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())</a:t>
            </a:r>
          </a:p>
          <a:p>
            <a:endParaRPr lang="en-US" dirty="0"/>
          </a:p>
          <a:p>
            <a:r>
              <a:rPr lang="en-US" dirty="0" err="1"/>
              <a:t>MurderPlot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murder_YearMo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YearMo</a:t>
            </a:r>
            <a:r>
              <a:rPr lang="en-US" dirty="0"/>
              <a:t>, y=</a:t>
            </a:r>
            <a:r>
              <a:rPr lang="en-US" dirty="0" err="1"/>
              <a:t>no_rows</a:t>
            </a:r>
            <a:r>
              <a:rPr lang="en-US" dirty="0"/>
              <a:t>, </a:t>
            </a:r>
            <a:r>
              <a:rPr lang="en-US" dirty="0" err="1"/>
              <a:t>colour</a:t>
            </a:r>
            <a:r>
              <a:rPr lang="en-US" dirty="0"/>
              <a:t>="red", </a:t>
            </a:r>
            <a:r>
              <a:rPr lang="en-US" dirty="0" err="1"/>
              <a:t>show.legend</a:t>
            </a:r>
            <a:r>
              <a:rPr lang="en-US" dirty="0"/>
              <a:t>=FALSE))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() + </a:t>
            </a:r>
          </a:p>
          <a:p>
            <a:r>
              <a:rPr lang="en-US" dirty="0"/>
              <a:t>  </a:t>
            </a:r>
            <a:r>
              <a:rPr lang="en-US" dirty="0" err="1"/>
              <a:t>ggtitle</a:t>
            </a:r>
            <a:r>
              <a:rPr lang="en-US" dirty="0"/>
              <a:t>("Murders by Month from 2001-2017") +</a:t>
            </a:r>
          </a:p>
          <a:p>
            <a:r>
              <a:rPr lang="en-US" dirty="0"/>
              <a:t>  labs(y="Number of Murders Reported", x="2001-20017") +</a:t>
            </a:r>
          </a:p>
          <a:p>
            <a:r>
              <a:rPr lang="en-US" dirty="0"/>
              <a:t>  theme(</a:t>
            </a:r>
          </a:p>
          <a:p>
            <a:r>
              <a:rPr lang="en-US" dirty="0"/>
              <a:t>    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axis.ticks</a:t>
            </a:r>
            <a:r>
              <a:rPr lang="en-US" dirty="0"/>
              <a:t>=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  <a:p>
            <a:r>
              <a:rPr lang="en-US" dirty="0" err="1"/>
              <a:t>MurderMean_Plot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(data=</a:t>
            </a:r>
            <a:r>
              <a:rPr lang="en-US" dirty="0" err="1"/>
              <a:t>murder_monthly_summary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(x=Month, y=</a:t>
            </a:r>
            <a:r>
              <a:rPr lang="en-US" dirty="0" err="1"/>
              <a:t>Mean_Murder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</a:t>
            </a:r>
            <a:r>
              <a:rPr lang="en-US" dirty="0" err="1"/>
              <a:t>aes</a:t>
            </a:r>
            <a:r>
              <a:rPr lang="en-US" dirty="0"/>
              <a:t>(fill=</a:t>
            </a:r>
            <a:r>
              <a:rPr lang="en-US" dirty="0" err="1"/>
              <a:t>murder_monthly_summary$SD_Murder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theme_minimal</a:t>
            </a:r>
            <a:r>
              <a:rPr lang="en-US" dirty="0"/>
              <a:t>()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 +</a:t>
            </a:r>
          </a:p>
          <a:p>
            <a:r>
              <a:rPr lang="en-US" dirty="0"/>
              <a:t>  labs(title="Mean Number of All Murders per Month",</a:t>
            </a:r>
          </a:p>
          <a:p>
            <a:r>
              <a:rPr lang="en-US" dirty="0"/>
              <a:t>       x="Month", y="Number of Murders Reported")</a:t>
            </a:r>
          </a:p>
          <a:p>
            <a:endParaRPr lang="en-US" dirty="0"/>
          </a:p>
          <a:p>
            <a:r>
              <a:rPr lang="en-US" dirty="0" err="1"/>
              <a:t>MurderSD_Plot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(data=</a:t>
            </a:r>
            <a:r>
              <a:rPr lang="en-US" dirty="0" err="1"/>
              <a:t>murder_monthly_summary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(x=Month, y=</a:t>
            </a:r>
            <a:r>
              <a:rPr lang="en-US" dirty="0" err="1"/>
              <a:t>SD_Murder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color="black", fill="</a:t>
            </a:r>
            <a:r>
              <a:rPr lang="en-US" dirty="0" err="1"/>
              <a:t>lightgreen</a:t>
            </a:r>
            <a:r>
              <a:rPr lang="en-US" dirty="0"/>
              <a:t>") +</a:t>
            </a:r>
          </a:p>
          <a:p>
            <a:r>
              <a:rPr lang="en-US" dirty="0"/>
              <a:t>  </a:t>
            </a:r>
            <a:r>
              <a:rPr lang="en-US" dirty="0" err="1"/>
              <a:t>theme_minimal</a:t>
            </a:r>
            <a:r>
              <a:rPr lang="en-US" dirty="0"/>
              <a:t>() +</a:t>
            </a:r>
          </a:p>
          <a:p>
            <a:r>
              <a:rPr lang="en-US" dirty="0"/>
              <a:t>  labs(title="Standard Deviation All Murders per Month",</a:t>
            </a:r>
          </a:p>
          <a:p>
            <a:r>
              <a:rPr lang="en-US" dirty="0"/>
              <a:t>       x="Month", y="Number of Murders Reported")</a:t>
            </a:r>
          </a:p>
          <a:p>
            <a:r>
              <a:rPr 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E1543-9974-4328-9D06-617514B7C6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9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R code for building models, testing for seasonality</a:t>
            </a:r>
            <a:r>
              <a:rPr lang="en-US" baseline="0" dirty="0"/>
              <a:t> and trends, and validating results is included below</a:t>
            </a:r>
          </a:p>
          <a:p>
            <a:endParaRPr lang="en-US" baseline="0" dirty="0"/>
          </a:p>
          <a:p>
            <a:r>
              <a:rPr lang="en-US" dirty="0"/>
              <a:t>library(forecast)</a:t>
            </a:r>
          </a:p>
          <a:p>
            <a:endParaRPr lang="en-US" dirty="0"/>
          </a:p>
          <a:p>
            <a:r>
              <a:rPr lang="en-US" dirty="0"/>
              <a:t>  #Forecasts and plots for total crimes</a:t>
            </a:r>
          </a:p>
          <a:p>
            <a:endParaRPr lang="en-US" dirty="0"/>
          </a:p>
          <a:p>
            <a:r>
              <a:rPr lang="en-US" dirty="0" err="1"/>
              <a:t>my_series</a:t>
            </a:r>
            <a:r>
              <a:rPr lang="en-US" dirty="0"/>
              <a:t> &lt;- </a:t>
            </a:r>
            <a:r>
              <a:rPr lang="en-US" dirty="0" err="1"/>
              <a:t>ts</a:t>
            </a:r>
            <a:r>
              <a:rPr lang="en-US" dirty="0"/>
              <a:t>(</a:t>
            </a:r>
            <a:r>
              <a:rPr lang="en-US" dirty="0" err="1"/>
              <a:t>crimes_total_YearMo$no_rows</a:t>
            </a:r>
            <a:r>
              <a:rPr lang="en-US" dirty="0"/>
              <a:t>,</a:t>
            </a:r>
          </a:p>
          <a:p>
            <a:r>
              <a:rPr lang="en-US" dirty="0"/>
              <a:t>                start=c(2001, 12),</a:t>
            </a:r>
          </a:p>
          <a:p>
            <a:r>
              <a:rPr lang="en-US" dirty="0"/>
              <a:t>                end=c(2017, 7),</a:t>
            </a:r>
          </a:p>
          <a:p>
            <a:r>
              <a:rPr lang="en-US" dirty="0"/>
              <a:t>                frequency = 12)</a:t>
            </a:r>
          </a:p>
          <a:p>
            <a:endParaRPr lang="en-US" dirty="0"/>
          </a:p>
          <a:p>
            <a:r>
              <a:rPr lang="en-US" dirty="0" err="1"/>
              <a:t>seasonal_series</a:t>
            </a:r>
            <a:r>
              <a:rPr lang="en-US" dirty="0"/>
              <a:t> &lt;- </a:t>
            </a:r>
            <a:r>
              <a:rPr lang="en-US" dirty="0" err="1"/>
              <a:t>stl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, </a:t>
            </a:r>
            <a:r>
              <a:rPr lang="en-US" dirty="0" err="1"/>
              <a:t>s.window</a:t>
            </a:r>
            <a:r>
              <a:rPr lang="en-US" dirty="0"/>
              <a:t>="period")</a:t>
            </a:r>
          </a:p>
          <a:p>
            <a:r>
              <a:rPr lang="en-US" dirty="0"/>
              <a:t>plot(</a:t>
            </a:r>
            <a:r>
              <a:rPr lang="en-US" dirty="0" err="1"/>
              <a:t>seasonal_series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="Total")</a:t>
            </a:r>
          </a:p>
          <a:p>
            <a:endParaRPr lang="en-US" dirty="0"/>
          </a:p>
          <a:p>
            <a:r>
              <a:rPr lang="en-US" dirty="0"/>
              <a:t>plot(aggregate(</a:t>
            </a:r>
            <a:r>
              <a:rPr lang="en-US" dirty="0" err="1"/>
              <a:t>my_series</a:t>
            </a:r>
            <a:r>
              <a:rPr lang="en-US" dirty="0"/>
              <a:t>, FUN=mean), </a:t>
            </a:r>
            <a:r>
              <a:rPr lang="en-US" dirty="0" err="1"/>
              <a:t>xlab</a:t>
            </a:r>
            <a:r>
              <a:rPr lang="en-US" dirty="0"/>
              <a:t>="Total")</a:t>
            </a:r>
          </a:p>
          <a:p>
            <a:endParaRPr lang="en-US" dirty="0"/>
          </a:p>
          <a:p>
            <a:r>
              <a:rPr lang="en-US" dirty="0"/>
              <a:t>boxplot(</a:t>
            </a:r>
            <a:r>
              <a:rPr lang="en-US" dirty="0" err="1"/>
              <a:t>my_series~cycle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), </a:t>
            </a:r>
            <a:r>
              <a:rPr lang="en-US" dirty="0" err="1"/>
              <a:t>xlab</a:t>
            </a:r>
            <a:r>
              <a:rPr lang="en-US" dirty="0"/>
              <a:t>="Total")</a:t>
            </a:r>
          </a:p>
          <a:p>
            <a:endParaRPr lang="en-US" dirty="0"/>
          </a:p>
          <a:p>
            <a:r>
              <a:rPr lang="en-US" dirty="0" err="1"/>
              <a:t>adf.test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)),</a:t>
            </a:r>
          </a:p>
          <a:p>
            <a:r>
              <a:rPr lang="en-US" dirty="0"/>
              <a:t>         alternative = "stationary",</a:t>
            </a:r>
          </a:p>
          <a:p>
            <a:r>
              <a:rPr lang="en-US" dirty="0"/>
              <a:t>         k=0)</a:t>
            </a:r>
          </a:p>
          <a:p>
            <a:endParaRPr lang="en-US" dirty="0"/>
          </a:p>
          <a:p>
            <a:r>
              <a:rPr lang="en-US" dirty="0" err="1"/>
              <a:t>acf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)))</a:t>
            </a:r>
          </a:p>
          <a:p>
            <a:r>
              <a:rPr lang="en-US" dirty="0" err="1"/>
              <a:t>pacf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)))</a:t>
            </a:r>
          </a:p>
          <a:p>
            <a:endParaRPr lang="en-US" dirty="0"/>
          </a:p>
          <a:p>
            <a:r>
              <a:rPr lang="en-US" dirty="0"/>
              <a:t>fit &lt;- </a:t>
            </a:r>
            <a:r>
              <a:rPr lang="en-US" dirty="0" err="1"/>
              <a:t>arima</a:t>
            </a:r>
            <a:r>
              <a:rPr lang="en-US" dirty="0"/>
              <a:t>(log(</a:t>
            </a:r>
            <a:r>
              <a:rPr lang="en-US" dirty="0" err="1"/>
              <a:t>my_series</a:t>
            </a:r>
            <a:r>
              <a:rPr lang="en-US" dirty="0"/>
              <a:t>), c(2, 1, 1),seasonal = list(order = c(2, 1, 1), period = 12))</a:t>
            </a:r>
          </a:p>
          <a:p>
            <a:endParaRPr lang="en-US" dirty="0"/>
          </a:p>
          <a:p>
            <a:r>
              <a:rPr lang="en-US" dirty="0"/>
              <a:t>predictions &lt;- predict(fit, </a:t>
            </a:r>
            <a:r>
              <a:rPr lang="en-US" dirty="0" err="1"/>
              <a:t>n.ahead</a:t>
            </a:r>
            <a:r>
              <a:rPr lang="en-US" dirty="0"/>
              <a:t> = 5*12)</a:t>
            </a:r>
          </a:p>
          <a:p>
            <a:endParaRPr lang="en-US" dirty="0"/>
          </a:p>
          <a:p>
            <a:r>
              <a:rPr lang="en-US" dirty="0" err="1"/>
              <a:t>ts.plot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, 2.718^predictions$pred, log="y", </a:t>
            </a:r>
            <a:r>
              <a:rPr lang="en-US" dirty="0" err="1"/>
              <a:t>lty</a:t>
            </a:r>
            <a:r>
              <a:rPr lang="en-US" dirty="0"/>
              <a:t>=c(1,3), </a:t>
            </a:r>
            <a:r>
              <a:rPr lang="en-US" dirty="0" err="1"/>
              <a:t>xlab</a:t>
            </a:r>
            <a:r>
              <a:rPr lang="en-US" dirty="0"/>
              <a:t>="Total")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#######################################################################3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#Forecasts and plots for non-violent crimes</a:t>
            </a:r>
          </a:p>
          <a:p>
            <a:endParaRPr lang="en-US" dirty="0"/>
          </a:p>
          <a:p>
            <a:r>
              <a:rPr lang="en-US" dirty="0" err="1"/>
              <a:t>my_series</a:t>
            </a:r>
            <a:r>
              <a:rPr lang="en-US" dirty="0"/>
              <a:t> &lt;- </a:t>
            </a:r>
            <a:r>
              <a:rPr lang="en-US" dirty="0" err="1"/>
              <a:t>ts</a:t>
            </a:r>
            <a:r>
              <a:rPr lang="en-US" dirty="0"/>
              <a:t>(</a:t>
            </a:r>
            <a:r>
              <a:rPr lang="en-US" dirty="0" err="1"/>
              <a:t>nonV_crimes_YearMo$no_rows</a:t>
            </a:r>
            <a:r>
              <a:rPr lang="en-US" dirty="0"/>
              <a:t>,</a:t>
            </a:r>
          </a:p>
          <a:p>
            <a:r>
              <a:rPr lang="en-US" dirty="0"/>
              <a:t>                start=c(2001, 12),</a:t>
            </a:r>
          </a:p>
          <a:p>
            <a:r>
              <a:rPr lang="en-US" dirty="0"/>
              <a:t>                end=c(2017, 7),</a:t>
            </a:r>
          </a:p>
          <a:p>
            <a:r>
              <a:rPr lang="en-US" dirty="0"/>
              <a:t>                frequency = 12)</a:t>
            </a:r>
          </a:p>
          <a:p>
            <a:endParaRPr lang="en-US" dirty="0"/>
          </a:p>
          <a:p>
            <a:r>
              <a:rPr lang="en-US" dirty="0" err="1"/>
              <a:t>seasonal_series</a:t>
            </a:r>
            <a:r>
              <a:rPr lang="en-US" dirty="0"/>
              <a:t> &lt;- </a:t>
            </a:r>
            <a:r>
              <a:rPr lang="en-US" dirty="0" err="1"/>
              <a:t>stl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, </a:t>
            </a:r>
            <a:r>
              <a:rPr lang="en-US" dirty="0" err="1"/>
              <a:t>s.window</a:t>
            </a:r>
            <a:r>
              <a:rPr lang="en-US" dirty="0"/>
              <a:t>="period")</a:t>
            </a:r>
          </a:p>
          <a:p>
            <a:r>
              <a:rPr lang="en-US" dirty="0"/>
              <a:t>plot(</a:t>
            </a:r>
            <a:r>
              <a:rPr lang="en-US" dirty="0" err="1"/>
              <a:t>seasonal_series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="Non-Violent")</a:t>
            </a:r>
          </a:p>
          <a:p>
            <a:endParaRPr lang="en-US" dirty="0"/>
          </a:p>
          <a:p>
            <a:r>
              <a:rPr lang="en-US" dirty="0"/>
              <a:t>plot(aggregate(</a:t>
            </a:r>
            <a:r>
              <a:rPr lang="en-US" dirty="0" err="1"/>
              <a:t>my_series</a:t>
            </a:r>
            <a:r>
              <a:rPr lang="en-US" dirty="0"/>
              <a:t>, FUN=mean), </a:t>
            </a:r>
            <a:r>
              <a:rPr lang="en-US" dirty="0" err="1"/>
              <a:t>xlab</a:t>
            </a:r>
            <a:r>
              <a:rPr lang="en-US" dirty="0"/>
              <a:t>="Non-Violent")</a:t>
            </a:r>
          </a:p>
          <a:p>
            <a:endParaRPr lang="en-US" dirty="0"/>
          </a:p>
          <a:p>
            <a:r>
              <a:rPr lang="en-US" dirty="0"/>
              <a:t>boxplot(</a:t>
            </a:r>
            <a:r>
              <a:rPr lang="en-US" dirty="0" err="1"/>
              <a:t>my_series~cycle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), </a:t>
            </a:r>
            <a:r>
              <a:rPr lang="en-US" dirty="0" err="1"/>
              <a:t>xlab</a:t>
            </a:r>
            <a:r>
              <a:rPr lang="en-US" dirty="0"/>
              <a:t>="Non-Violent", main="Non-Violent Crimes per Month")</a:t>
            </a:r>
          </a:p>
          <a:p>
            <a:endParaRPr lang="en-US" dirty="0"/>
          </a:p>
          <a:p>
            <a:r>
              <a:rPr lang="en-US" dirty="0" err="1"/>
              <a:t>adf.test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)),</a:t>
            </a:r>
          </a:p>
          <a:p>
            <a:r>
              <a:rPr lang="en-US" dirty="0"/>
              <a:t>         alternative = "stationary",</a:t>
            </a:r>
          </a:p>
          <a:p>
            <a:r>
              <a:rPr lang="en-US" dirty="0"/>
              <a:t>         k=0)</a:t>
            </a:r>
          </a:p>
          <a:p>
            <a:endParaRPr lang="en-US" dirty="0"/>
          </a:p>
          <a:p>
            <a:r>
              <a:rPr lang="en-US" dirty="0" err="1"/>
              <a:t>acf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)))</a:t>
            </a:r>
          </a:p>
          <a:p>
            <a:r>
              <a:rPr lang="en-US" dirty="0" err="1"/>
              <a:t>pacf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)))</a:t>
            </a:r>
          </a:p>
          <a:p>
            <a:endParaRPr lang="en-US" dirty="0"/>
          </a:p>
          <a:p>
            <a:r>
              <a:rPr lang="en-US" dirty="0"/>
              <a:t>fit &lt;- </a:t>
            </a:r>
            <a:r>
              <a:rPr lang="en-US" dirty="0" err="1"/>
              <a:t>arima</a:t>
            </a:r>
            <a:r>
              <a:rPr lang="en-US" dirty="0"/>
              <a:t>(log(</a:t>
            </a:r>
            <a:r>
              <a:rPr lang="en-US" dirty="0" err="1"/>
              <a:t>my_series</a:t>
            </a:r>
            <a:r>
              <a:rPr lang="en-US" dirty="0"/>
              <a:t>), c(2, 1, 1),seasonal = list(order = c(2, 1, 1), period = 12))</a:t>
            </a:r>
          </a:p>
          <a:p>
            <a:endParaRPr lang="en-US" dirty="0"/>
          </a:p>
          <a:p>
            <a:r>
              <a:rPr lang="en-US" dirty="0"/>
              <a:t>predictions &lt;- predict(fit, </a:t>
            </a:r>
            <a:r>
              <a:rPr lang="en-US" dirty="0" err="1"/>
              <a:t>n.ahead</a:t>
            </a:r>
            <a:r>
              <a:rPr lang="en-US" dirty="0"/>
              <a:t> = 5*12)</a:t>
            </a:r>
          </a:p>
          <a:p>
            <a:endParaRPr lang="en-US" dirty="0"/>
          </a:p>
          <a:p>
            <a:r>
              <a:rPr lang="en-US" dirty="0" err="1"/>
              <a:t>ts.plot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, 2.718^predictions$pred, log="y", </a:t>
            </a:r>
            <a:r>
              <a:rPr lang="en-US" dirty="0" err="1"/>
              <a:t>lty</a:t>
            </a:r>
            <a:r>
              <a:rPr lang="en-US" dirty="0"/>
              <a:t>=c(1,3), </a:t>
            </a:r>
            <a:r>
              <a:rPr lang="en-US" dirty="0" err="1"/>
              <a:t>xlab</a:t>
            </a:r>
            <a:r>
              <a:rPr lang="en-US" dirty="0"/>
              <a:t>="Non-Violent",</a:t>
            </a:r>
          </a:p>
          <a:p>
            <a:r>
              <a:rPr lang="en-US" dirty="0"/>
              <a:t>        main="Historical and Predicted \n Trends For Non-Violent Crime", col="blue")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#######################################################################3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#Forecasts and plots for domestic crimes</a:t>
            </a:r>
          </a:p>
          <a:p>
            <a:endParaRPr lang="en-US" dirty="0"/>
          </a:p>
          <a:p>
            <a:r>
              <a:rPr lang="en-US" dirty="0" err="1"/>
              <a:t>my_series</a:t>
            </a:r>
            <a:r>
              <a:rPr lang="en-US" dirty="0"/>
              <a:t> &lt;- </a:t>
            </a:r>
            <a:r>
              <a:rPr lang="en-US" dirty="0" err="1"/>
              <a:t>ts</a:t>
            </a:r>
            <a:r>
              <a:rPr lang="en-US" dirty="0"/>
              <a:t>(</a:t>
            </a:r>
            <a:r>
              <a:rPr lang="en-US" dirty="0" err="1"/>
              <a:t>dom_crimes_YearMo$no_rows</a:t>
            </a:r>
            <a:r>
              <a:rPr lang="en-US" dirty="0"/>
              <a:t>,</a:t>
            </a:r>
          </a:p>
          <a:p>
            <a:r>
              <a:rPr lang="en-US" dirty="0"/>
              <a:t>                start=c(2001, 12),</a:t>
            </a:r>
          </a:p>
          <a:p>
            <a:r>
              <a:rPr lang="en-US" dirty="0"/>
              <a:t>                end=c(2017, 7),</a:t>
            </a:r>
          </a:p>
          <a:p>
            <a:r>
              <a:rPr lang="en-US" dirty="0"/>
              <a:t>                frequency = 12)</a:t>
            </a:r>
          </a:p>
          <a:p>
            <a:endParaRPr lang="en-US" dirty="0"/>
          </a:p>
          <a:p>
            <a:r>
              <a:rPr lang="en-US" dirty="0" err="1"/>
              <a:t>seasonal_series</a:t>
            </a:r>
            <a:r>
              <a:rPr lang="en-US" dirty="0"/>
              <a:t> &lt;- </a:t>
            </a:r>
            <a:r>
              <a:rPr lang="en-US" dirty="0" err="1"/>
              <a:t>stl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, </a:t>
            </a:r>
            <a:r>
              <a:rPr lang="en-US" dirty="0" err="1"/>
              <a:t>s.window</a:t>
            </a:r>
            <a:r>
              <a:rPr lang="en-US" dirty="0"/>
              <a:t>="period")</a:t>
            </a:r>
          </a:p>
          <a:p>
            <a:r>
              <a:rPr lang="en-US" dirty="0"/>
              <a:t>plot(</a:t>
            </a:r>
            <a:r>
              <a:rPr lang="en-US" dirty="0" err="1"/>
              <a:t>seasonal_series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="Domestic")</a:t>
            </a:r>
          </a:p>
          <a:p>
            <a:endParaRPr lang="en-US" dirty="0"/>
          </a:p>
          <a:p>
            <a:r>
              <a:rPr lang="en-US" dirty="0"/>
              <a:t>plot(aggregate(</a:t>
            </a:r>
            <a:r>
              <a:rPr lang="en-US" dirty="0" err="1"/>
              <a:t>my_series</a:t>
            </a:r>
            <a:r>
              <a:rPr lang="en-US" dirty="0"/>
              <a:t>, FUN=mean), </a:t>
            </a:r>
            <a:r>
              <a:rPr lang="en-US" dirty="0" err="1"/>
              <a:t>xlab</a:t>
            </a:r>
            <a:r>
              <a:rPr lang="en-US" dirty="0"/>
              <a:t>="Domestic")</a:t>
            </a:r>
          </a:p>
          <a:p>
            <a:endParaRPr lang="en-US" dirty="0"/>
          </a:p>
          <a:p>
            <a:r>
              <a:rPr lang="en-US" dirty="0"/>
              <a:t>boxplot(</a:t>
            </a:r>
            <a:r>
              <a:rPr lang="en-US" dirty="0" err="1"/>
              <a:t>my_series~cycle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), </a:t>
            </a:r>
            <a:r>
              <a:rPr lang="en-US" dirty="0" err="1"/>
              <a:t>xlab</a:t>
            </a:r>
            <a:r>
              <a:rPr lang="en-US" dirty="0"/>
              <a:t>="Domestic", main="Domestic Crimes per Month")</a:t>
            </a:r>
          </a:p>
          <a:p>
            <a:endParaRPr lang="en-US" dirty="0"/>
          </a:p>
          <a:p>
            <a:r>
              <a:rPr lang="en-US" dirty="0" err="1"/>
              <a:t>adf.test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)),</a:t>
            </a:r>
          </a:p>
          <a:p>
            <a:r>
              <a:rPr lang="en-US" dirty="0"/>
              <a:t>         alternative = "stationary",</a:t>
            </a:r>
          </a:p>
          <a:p>
            <a:r>
              <a:rPr lang="en-US" dirty="0"/>
              <a:t>         k=0)</a:t>
            </a:r>
          </a:p>
          <a:p>
            <a:endParaRPr lang="en-US" dirty="0"/>
          </a:p>
          <a:p>
            <a:r>
              <a:rPr lang="en-US" dirty="0" err="1"/>
              <a:t>acf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)))</a:t>
            </a:r>
          </a:p>
          <a:p>
            <a:r>
              <a:rPr lang="en-US" dirty="0" err="1"/>
              <a:t>pacf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)))</a:t>
            </a:r>
          </a:p>
          <a:p>
            <a:endParaRPr lang="en-US" dirty="0"/>
          </a:p>
          <a:p>
            <a:r>
              <a:rPr lang="en-US" dirty="0"/>
              <a:t>fit &lt;- </a:t>
            </a:r>
            <a:r>
              <a:rPr lang="en-US" dirty="0" err="1"/>
              <a:t>arima</a:t>
            </a:r>
            <a:r>
              <a:rPr lang="en-US" dirty="0"/>
              <a:t>(log(</a:t>
            </a:r>
            <a:r>
              <a:rPr lang="en-US" dirty="0" err="1"/>
              <a:t>my_series</a:t>
            </a:r>
            <a:r>
              <a:rPr lang="en-US" dirty="0"/>
              <a:t>), c(2, 1, 1),seasonal = list(order = c(2, 1, 1), period = 12))</a:t>
            </a:r>
          </a:p>
          <a:p>
            <a:endParaRPr lang="en-US" dirty="0"/>
          </a:p>
          <a:p>
            <a:r>
              <a:rPr lang="en-US" dirty="0"/>
              <a:t>predictions &lt;- predict(fit, </a:t>
            </a:r>
            <a:r>
              <a:rPr lang="en-US" dirty="0" err="1"/>
              <a:t>n.ahead</a:t>
            </a:r>
            <a:r>
              <a:rPr lang="en-US" dirty="0"/>
              <a:t> = 5*12)</a:t>
            </a:r>
          </a:p>
          <a:p>
            <a:endParaRPr lang="en-US" dirty="0"/>
          </a:p>
          <a:p>
            <a:r>
              <a:rPr lang="en-US" dirty="0" err="1"/>
              <a:t>ts.plot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, 2.718^predictions$pred, log="y", </a:t>
            </a:r>
            <a:r>
              <a:rPr lang="en-US" dirty="0" err="1"/>
              <a:t>lty</a:t>
            </a:r>
            <a:r>
              <a:rPr lang="en-US" dirty="0"/>
              <a:t>=c(1,3), </a:t>
            </a:r>
            <a:r>
              <a:rPr lang="en-US" dirty="0" err="1"/>
              <a:t>xlab</a:t>
            </a:r>
            <a:r>
              <a:rPr lang="en-US" dirty="0"/>
              <a:t>="Domestic",</a:t>
            </a:r>
          </a:p>
          <a:p>
            <a:r>
              <a:rPr lang="en-US" dirty="0"/>
              <a:t>        main="Historical and Predicted \n Trends For Domestic Crime", col="blue")</a:t>
            </a:r>
          </a:p>
          <a:p>
            <a:endParaRPr lang="en-US" dirty="0"/>
          </a:p>
          <a:p>
            <a:r>
              <a:rPr lang="en-US" dirty="0"/>
              <a:t>#######################################################################3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#Forecasts and plots for violent crimes</a:t>
            </a:r>
          </a:p>
          <a:p>
            <a:endParaRPr lang="en-US" dirty="0"/>
          </a:p>
          <a:p>
            <a:r>
              <a:rPr lang="en-US" dirty="0" err="1"/>
              <a:t>my_series</a:t>
            </a:r>
            <a:r>
              <a:rPr lang="en-US" dirty="0"/>
              <a:t> &lt;- </a:t>
            </a:r>
            <a:r>
              <a:rPr lang="en-US" dirty="0" err="1"/>
              <a:t>ts</a:t>
            </a:r>
            <a:r>
              <a:rPr lang="en-US" dirty="0"/>
              <a:t>(</a:t>
            </a:r>
            <a:r>
              <a:rPr lang="en-US" dirty="0" err="1"/>
              <a:t>v_crimes_YearMo$no_rows</a:t>
            </a:r>
            <a:r>
              <a:rPr lang="en-US" dirty="0"/>
              <a:t>,</a:t>
            </a:r>
          </a:p>
          <a:p>
            <a:r>
              <a:rPr lang="en-US" dirty="0"/>
              <a:t>                start=c(2001, 12),</a:t>
            </a:r>
          </a:p>
          <a:p>
            <a:r>
              <a:rPr lang="en-US" dirty="0"/>
              <a:t>                end=c(2017, 7),</a:t>
            </a:r>
          </a:p>
          <a:p>
            <a:r>
              <a:rPr lang="en-US" dirty="0"/>
              <a:t>                frequency = 12)</a:t>
            </a:r>
          </a:p>
          <a:p>
            <a:endParaRPr lang="en-US" dirty="0"/>
          </a:p>
          <a:p>
            <a:r>
              <a:rPr lang="en-US" dirty="0" err="1"/>
              <a:t>seasonal_series</a:t>
            </a:r>
            <a:r>
              <a:rPr lang="en-US" dirty="0"/>
              <a:t> &lt;- </a:t>
            </a:r>
            <a:r>
              <a:rPr lang="en-US" dirty="0" err="1"/>
              <a:t>stl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, </a:t>
            </a:r>
            <a:r>
              <a:rPr lang="en-US" dirty="0" err="1"/>
              <a:t>s.window</a:t>
            </a:r>
            <a:r>
              <a:rPr lang="en-US" dirty="0"/>
              <a:t>="period")</a:t>
            </a:r>
          </a:p>
          <a:p>
            <a:r>
              <a:rPr lang="en-US" dirty="0"/>
              <a:t>plot(</a:t>
            </a:r>
            <a:r>
              <a:rPr lang="en-US" dirty="0" err="1"/>
              <a:t>seasonal_series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="Violent")</a:t>
            </a:r>
          </a:p>
          <a:p>
            <a:endParaRPr lang="en-US" dirty="0"/>
          </a:p>
          <a:p>
            <a:r>
              <a:rPr lang="en-US" dirty="0"/>
              <a:t>plot(aggregate(</a:t>
            </a:r>
            <a:r>
              <a:rPr lang="en-US" dirty="0" err="1"/>
              <a:t>my_series</a:t>
            </a:r>
            <a:r>
              <a:rPr lang="en-US" dirty="0"/>
              <a:t>, FUN=mean), </a:t>
            </a:r>
            <a:r>
              <a:rPr lang="en-US" dirty="0" err="1"/>
              <a:t>xlab</a:t>
            </a:r>
            <a:r>
              <a:rPr lang="en-US" dirty="0"/>
              <a:t>="Violent")</a:t>
            </a:r>
          </a:p>
          <a:p>
            <a:endParaRPr lang="en-US" dirty="0"/>
          </a:p>
          <a:p>
            <a:r>
              <a:rPr lang="en-US" dirty="0"/>
              <a:t>boxplot(</a:t>
            </a:r>
            <a:r>
              <a:rPr lang="en-US" dirty="0" err="1"/>
              <a:t>my_series~cycle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), </a:t>
            </a:r>
            <a:r>
              <a:rPr lang="en-US" dirty="0" err="1"/>
              <a:t>xlab</a:t>
            </a:r>
            <a:r>
              <a:rPr lang="en-US" dirty="0"/>
              <a:t>="Violent", main="Violent Crimes per Month")</a:t>
            </a:r>
          </a:p>
          <a:p>
            <a:endParaRPr lang="en-US" dirty="0"/>
          </a:p>
          <a:p>
            <a:r>
              <a:rPr lang="en-US" dirty="0" err="1"/>
              <a:t>adf.test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)),</a:t>
            </a:r>
          </a:p>
          <a:p>
            <a:r>
              <a:rPr lang="en-US" dirty="0"/>
              <a:t>         alternative = "stationary",</a:t>
            </a:r>
          </a:p>
          <a:p>
            <a:r>
              <a:rPr lang="en-US" dirty="0"/>
              <a:t>         k=0)</a:t>
            </a:r>
          </a:p>
          <a:p>
            <a:endParaRPr lang="en-US" dirty="0"/>
          </a:p>
          <a:p>
            <a:r>
              <a:rPr lang="en-US" dirty="0" err="1"/>
              <a:t>acf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)))</a:t>
            </a:r>
          </a:p>
          <a:p>
            <a:r>
              <a:rPr lang="en-US" dirty="0" err="1"/>
              <a:t>pacf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)))</a:t>
            </a:r>
          </a:p>
          <a:p>
            <a:endParaRPr lang="en-US" dirty="0"/>
          </a:p>
          <a:p>
            <a:r>
              <a:rPr lang="en-US" dirty="0"/>
              <a:t>fit &lt;- </a:t>
            </a:r>
            <a:r>
              <a:rPr lang="en-US" dirty="0" err="1"/>
              <a:t>arima</a:t>
            </a:r>
            <a:r>
              <a:rPr lang="en-US" dirty="0"/>
              <a:t>(log(</a:t>
            </a:r>
            <a:r>
              <a:rPr lang="en-US" dirty="0" err="1"/>
              <a:t>my_series</a:t>
            </a:r>
            <a:r>
              <a:rPr lang="en-US" dirty="0"/>
              <a:t>), c(2, 1, 1),seasonal = list(order = c(2, 1, 1), period = 12))</a:t>
            </a:r>
          </a:p>
          <a:p>
            <a:endParaRPr lang="en-US" dirty="0"/>
          </a:p>
          <a:p>
            <a:r>
              <a:rPr lang="en-US" dirty="0"/>
              <a:t>predictions &lt;- predict(fit, </a:t>
            </a:r>
            <a:r>
              <a:rPr lang="en-US" dirty="0" err="1"/>
              <a:t>n.ahead</a:t>
            </a:r>
            <a:r>
              <a:rPr lang="en-US" dirty="0"/>
              <a:t> = 5*12)</a:t>
            </a:r>
          </a:p>
          <a:p>
            <a:endParaRPr lang="en-US" dirty="0"/>
          </a:p>
          <a:p>
            <a:r>
              <a:rPr lang="en-US" dirty="0" err="1"/>
              <a:t>ts.plot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, 2.718^predictions$pred, log="y", </a:t>
            </a:r>
            <a:r>
              <a:rPr lang="en-US" dirty="0" err="1"/>
              <a:t>lty</a:t>
            </a:r>
            <a:r>
              <a:rPr lang="en-US" dirty="0"/>
              <a:t>=c(1,3), </a:t>
            </a:r>
          </a:p>
          <a:p>
            <a:r>
              <a:rPr lang="en-US" dirty="0"/>
              <a:t>        </a:t>
            </a:r>
            <a:r>
              <a:rPr lang="en-US" dirty="0" err="1"/>
              <a:t>xlab</a:t>
            </a:r>
            <a:r>
              <a:rPr lang="en-US" dirty="0"/>
              <a:t>="Violent", main="Historical and Predicted \n Trends For Violent Crime", col="blue")</a:t>
            </a:r>
          </a:p>
          <a:p>
            <a:endParaRPr lang="en-US" dirty="0"/>
          </a:p>
          <a:p>
            <a:r>
              <a:rPr lang="en-US" dirty="0"/>
              <a:t>#######################################################################3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#Forecasts and plots for murders</a:t>
            </a:r>
          </a:p>
          <a:p>
            <a:endParaRPr lang="en-US" dirty="0"/>
          </a:p>
          <a:p>
            <a:r>
              <a:rPr lang="en-US" dirty="0" err="1"/>
              <a:t>my_series</a:t>
            </a:r>
            <a:r>
              <a:rPr lang="en-US" dirty="0"/>
              <a:t> &lt;- </a:t>
            </a:r>
            <a:r>
              <a:rPr lang="en-US" dirty="0" err="1"/>
              <a:t>ts</a:t>
            </a:r>
            <a:r>
              <a:rPr lang="en-US" dirty="0"/>
              <a:t>(</a:t>
            </a:r>
            <a:r>
              <a:rPr lang="en-US" dirty="0" err="1"/>
              <a:t>murder_YearMo$no_rows</a:t>
            </a:r>
            <a:r>
              <a:rPr lang="en-US" dirty="0"/>
              <a:t>,</a:t>
            </a:r>
          </a:p>
          <a:p>
            <a:r>
              <a:rPr lang="en-US" dirty="0"/>
              <a:t>                start=c(2001, 12),</a:t>
            </a:r>
          </a:p>
          <a:p>
            <a:r>
              <a:rPr lang="en-US" dirty="0"/>
              <a:t>                end=c(2017, 7),</a:t>
            </a:r>
          </a:p>
          <a:p>
            <a:r>
              <a:rPr lang="en-US" dirty="0"/>
              <a:t>                frequency = 12)</a:t>
            </a:r>
          </a:p>
          <a:p>
            <a:endParaRPr lang="en-US" dirty="0"/>
          </a:p>
          <a:p>
            <a:r>
              <a:rPr lang="en-US" dirty="0" err="1"/>
              <a:t>seasonal_series</a:t>
            </a:r>
            <a:r>
              <a:rPr lang="en-US" dirty="0"/>
              <a:t> &lt;- </a:t>
            </a:r>
            <a:r>
              <a:rPr lang="en-US" dirty="0" err="1"/>
              <a:t>stl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, </a:t>
            </a:r>
            <a:r>
              <a:rPr lang="en-US" dirty="0" err="1"/>
              <a:t>s.window</a:t>
            </a:r>
            <a:r>
              <a:rPr lang="en-US" dirty="0"/>
              <a:t>="period")</a:t>
            </a:r>
          </a:p>
          <a:p>
            <a:r>
              <a:rPr lang="en-US" dirty="0"/>
              <a:t>plot(</a:t>
            </a:r>
            <a:r>
              <a:rPr lang="en-US" dirty="0" err="1"/>
              <a:t>seasonal_series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="Murder")</a:t>
            </a:r>
          </a:p>
          <a:p>
            <a:endParaRPr lang="en-US" dirty="0"/>
          </a:p>
          <a:p>
            <a:r>
              <a:rPr lang="en-US" dirty="0"/>
              <a:t>plot(aggregate(</a:t>
            </a:r>
            <a:r>
              <a:rPr lang="en-US" dirty="0" err="1"/>
              <a:t>my_series</a:t>
            </a:r>
            <a:r>
              <a:rPr lang="en-US" dirty="0"/>
              <a:t>, FUN=mean), </a:t>
            </a:r>
            <a:r>
              <a:rPr lang="en-US" dirty="0" err="1"/>
              <a:t>xlab</a:t>
            </a:r>
            <a:r>
              <a:rPr lang="en-US" dirty="0"/>
              <a:t>="Murder")</a:t>
            </a:r>
          </a:p>
          <a:p>
            <a:endParaRPr lang="en-US" dirty="0"/>
          </a:p>
          <a:p>
            <a:r>
              <a:rPr lang="en-US" dirty="0"/>
              <a:t>boxplot(</a:t>
            </a:r>
            <a:r>
              <a:rPr lang="en-US" dirty="0" err="1"/>
              <a:t>my_series~cycle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), </a:t>
            </a:r>
            <a:r>
              <a:rPr lang="en-US" dirty="0" err="1"/>
              <a:t>xlab</a:t>
            </a:r>
            <a:r>
              <a:rPr lang="en-US" dirty="0"/>
              <a:t>="Murder", main="Murders per Month")</a:t>
            </a:r>
          </a:p>
          <a:p>
            <a:endParaRPr lang="en-US" dirty="0"/>
          </a:p>
          <a:p>
            <a:r>
              <a:rPr lang="en-US" dirty="0" err="1"/>
              <a:t>adf.test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)),</a:t>
            </a:r>
          </a:p>
          <a:p>
            <a:r>
              <a:rPr lang="en-US" dirty="0"/>
              <a:t>         alternative = "stationary",</a:t>
            </a:r>
          </a:p>
          <a:p>
            <a:r>
              <a:rPr lang="en-US" dirty="0"/>
              <a:t>         k=0)</a:t>
            </a:r>
          </a:p>
          <a:p>
            <a:endParaRPr lang="en-US" dirty="0"/>
          </a:p>
          <a:p>
            <a:r>
              <a:rPr lang="en-US" dirty="0" err="1"/>
              <a:t>acf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)))</a:t>
            </a:r>
          </a:p>
          <a:p>
            <a:r>
              <a:rPr lang="en-US" dirty="0" err="1"/>
              <a:t>pacf</a:t>
            </a:r>
            <a:r>
              <a:rPr lang="en-US" dirty="0"/>
              <a:t>(diff(log(</a:t>
            </a:r>
            <a:r>
              <a:rPr lang="en-US" dirty="0" err="1"/>
              <a:t>my_series</a:t>
            </a:r>
            <a:r>
              <a:rPr lang="en-US" dirty="0"/>
              <a:t>)))</a:t>
            </a:r>
          </a:p>
          <a:p>
            <a:endParaRPr lang="en-US" dirty="0"/>
          </a:p>
          <a:p>
            <a:r>
              <a:rPr lang="en-US" dirty="0"/>
              <a:t>fit &lt;- </a:t>
            </a:r>
            <a:r>
              <a:rPr lang="en-US" dirty="0" err="1"/>
              <a:t>arima</a:t>
            </a:r>
            <a:r>
              <a:rPr lang="en-US" dirty="0"/>
              <a:t>(log(</a:t>
            </a:r>
            <a:r>
              <a:rPr lang="en-US" dirty="0" err="1"/>
              <a:t>my_series</a:t>
            </a:r>
            <a:r>
              <a:rPr lang="en-US" dirty="0"/>
              <a:t>), c(2, 1, 1),seasonal = list(order = c(2, 1, 1), period = 12))</a:t>
            </a:r>
          </a:p>
          <a:p>
            <a:endParaRPr lang="en-US" dirty="0"/>
          </a:p>
          <a:p>
            <a:r>
              <a:rPr lang="en-US" dirty="0"/>
              <a:t>predictions &lt;- predict(fit, </a:t>
            </a:r>
            <a:r>
              <a:rPr lang="en-US" dirty="0" err="1"/>
              <a:t>n.ahead</a:t>
            </a:r>
            <a:r>
              <a:rPr lang="en-US" dirty="0"/>
              <a:t> = 5*12)</a:t>
            </a:r>
          </a:p>
          <a:p>
            <a:endParaRPr lang="en-US" dirty="0"/>
          </a:p>
          <a:p>
            <a:r>
              <a:rPr lang="en-US" dirty="0" err="1"/>
              <a:t>ts.plot</a:t>
            </a:r>
            <a:r>
              <a:rPr lang="en-US" dirty="0"/>
              <a:t>(</a:t>
            </a:r>
            <a:r>
              <a:rPr lang="en-US" dirty="0" err="1"/>
              <a:t>my_series</a:t>
            </a:r>
            <a:r>
              <a:rPr lang="en-US" dirty="0"/>
              <a:t>, 2.718^predictions$pred, log="y", </a:t>
            </a:r>
            <a:r>
              <a:rPr lang="en-US" dirty="0" err="1"/>
              <a:t>lty</a:t>
            </a:r>
            <a:r>
              <a:rPr lang="en-US" dirty="0"/>
              <a:t>=c(1,3), </a:t>
            </a:r>
          </a:p>
          <a:p>
            <a:r>
              <a:rPr lang="en-US" dirty="0"/>
              <a:t>        </a:t>
            </a:r>
            <a:r>
              <a:rPr lang="en-US" dirty="0" err="1"/>
              <a:t>xlab</a:t>
            </a:r>
            <a:r>
              <a:rPr lang="en-US" dirty="0"/>
              <a:t>="Murder", main="Historical and Predicted \n Trends For Murder", col="blue")</a:t>
            </a:r>
          </a:p>
          <a:p>
            <a:endParaRPr lang="en-US" dirty="0"/>
          </a:p>
          <a:p>
            <a:r>
              <a:rPr lang="en-US" dirty="0" err="1"/>
              <a:t>test_crimes</a:t>
            </a:r>
            <a:r>
              <a:rPr lang="en-US" dirty="0"/>
              <a:t> &lt;- </a:t>
            </a:r>
            <a:r>
              <a:rPr lang="en-US" dirty="0" err="1"/>
              <a:t>crimes_per_day_monthly</a:t>
            </a:r>
            <a:r>
              <a:rPr lang="en-US" dirty="0"/>
              <a:t>[1:nTest,]</a:t>
            </a:r>
          </a:p>
          <a:p>
            <a:endParaRPr lang="en-US" dirty="0"/>
          </a:p>
          <a:p>
            <a:r>
              <a:rPr lang="en-US" dirty="0" err="1"/>
              <a:t>validate_crimes</a:t>
            </a:r>
            <a:r>
              <a:rPr lang="en-US" dirty="0"/>
              <a:t> &lt;- </a:t>
            </a:r>
            <a:r>
              <a:rPr lang="en-US" dirty="0" err="1"/>
              <a:t>crimes_per_day_monthly</a:t>
            </a:r>
            <a:r>
              <a:rPr lang="en-US" dirty="0"/>
              <a:t>[132:199, ]</a:t>
            </a:r>
          </a:p>
          <a:p>
            <a:endParaRPr lang="en-US" dirty="0"/>
          </a:p>
          <a:p>
            <a:r>
              <a:rPr lang="en-US" dirty="0" err="1"/>
              <a:t>test_series</a:t>
            </a:r>
            <a:r>
              <a:rPr lang="en-US" dirty="0"/>
              <a:t> &lt;- </a:t>
            </a:r>
            <a:r>
              <a:rPr lang="en-US" dirty="0" err="1"/>
              <a:t>ts</a:t>
            </a:r>
            <a:r>
              <a:rPr lang="en-US" dirty="0"/>
              <a:t>(</a:t>
            </a:r>
            <a:r>
              <a:rPr lang="en-US" dirty="0" err="1"/>
              <a:t>test_crimes$no_crimes</a:t>
            </a:r>
            <a:r>
              <a:rPr lang="en-US" dirty="0"/>
              <a:t>,</a:t>
            </a:r>
          </a:p>
          <a:p>
            <a:r>
              <a:rPr lang="en-US" dirty="0"/>
              <a:t>                  start=c(2001, 12),</a:t>
            </a:r>
          </a:p>
          <a:p>
            <a:r>
              <a:rPr lang="en-US" dirty="0"/>
              <a:t>                  end=c(2011, 11),</a:t>
            </a:r>
          </a:p>
          <a:p>
            <a:r>
              <a:rPr lang="en-US" dirty="0"/>
              <a:t>                  frequency = 12)</a:t>
            </a:r>
          </a:p>
          <a:p>
            <a:endParaRPr lang="en-US" dirty="0"/>
          </a:p>
          <a:p>
            <a:r>
              <a:rPr lang="en-US" dirty="0" err="1"/>
              <a:t>test_fit</a:t>
            </a:r>
            <a:r>
              <a:rPr lang="en-US" dirty="0"/>
              <a:t> &lt;- </a:t>
            </a:r>
            <a:r>
              <a:rPr lang="en-US" dirty="0" err="1"/>
              <a:t>arima</a:t>
            </a:r>
            <a:r>
              <a:rPr lang="en-US" dirty="0"/>
              <a:t>(log(</a:t>
            </a:r>
            <a:r>
              <a:rPr lang="en-US" dirty="0" err="1"/>
              <a:t>test_series</a:t>
            </a:r>
            <a:r>
              <a:rPr lang="en-US" dirty="0"/>
              <a:t>), c(0, 1, 1),seasonal = list(order = c(0, 1, 1), period = 12))</a:t>
            </a:r>
          </a:p>
          <a:p>
            <a:endParaRPr lang="en-US" dirty="0"/>
          </a:p>
          <a:p>
            <a:r>
              <a:rPr lang="en-US" dirty="0"/>
              <a:t>predictions &lt;- predict(</a:t>
            </a:r>
            <a:r>
              <a:rPr lang="en-US" dirty="0" err="1"/>
              <a:t>test_fit</a:t>
            </a:r>
            <a:r>
              <a:rPr lang="en-US" dirty="0"/>
              <a:t>, </a:t>
            </a:r>
            <a:r>
              <a:rPr lang="en-US" dirty="0" err="1"/>
              <a:t>n.ahead</a:t>
            </a:r>
            <a:r>
              <a:rPr lang="en-US" dirty="0"/>
              <a:t> = 68)</a:t>
            </a:r>
          </a:p>
          <a:p>
            <a:endParaRPr lang="en-US" dirty="0"/>
          </a:p>
          <a:p>
            <a:r>
              <a:rPr lang="en-US" dirty="0" err="1"/>
              <a:t>E_test</a:t>
            </a:r>
            <a:r>
              <a:rPr lang="en-US" dirty="0"/>
              <a:t> &lt;- </a:t>
            </a:r>
            <a:r>
              <a:rPr lang="en-US" dirty="0" err="1"/>
              <a:t>validate_crimes$no_crimes</a:t>
            </a:r>
            <a:r>
              <a:rPr lang="en-US" dirty="0"/>
              <a:t> - 2.718^predictions$pred</a:t>
            </a:r>
          </a:p>
          <a:p>
            <a:r>
              <a:rPr lang="en-US" dirty="0" err="1"/>
              <a:t>E_test</a:t>
            </a:r>
            <a:r>
              <a:rPr lang="en-US" dirty="0"/>
              <a:t> &lt;- </a:t>
            </a:r>
            <a:r>
              <a:rPr lang="en-US" dirty="0" err="1"/>
              <a:t>as.data.frame</a:t>
            </a:r>
            <a:r>
              <a:rPr lang="en-US" dirty="0"/>
              <a:t>(</a:t>
            </a:r>
            <a:r>
              <a:rPr lang="en-US" dirty="0" err="1"/>
              <a:t>E_test</a:t>
            </a:r>
            <a:r>
              <a:rPr lang="en-US" dirty="0"/>
              <a:t>)</a:t>
            </a:r>
          </a:p>
          <a:p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E_test</a:t>
            </a:r>
            <a:r>
              <a:rPr lang="en-US" dirty="0"/>
              <a:t>) &lt;- c("errors")</a:t>
            </a:r>
          </a:p>
          <a:p>
            <a:r>
              <a:rPr lang="en-US" dirty="0" err="1"/>
              <a:t>E_test$sqrErrors</a:t>
            </a:r>
            <a:r>
              <a:rPr lang="en-US" dirty="0"/>
              <a:t> &lt;- E_test$errors^2</a:t>
            </a:r>
          </a:p>
          <a:p>
            <a:endParaRPr lang="en-US" dirty="0"/>
          </a:p>
          <a:p>
            <a:r>
              <a:rPr lang="en-US" dirty="0"/>
              <a:t>RMSE &lt;- sqrt(sum(</a:t>
            </a:r>
            <a:r>
              <a:rPr lang="en-US" dirty="0" err="1"/>
              <a:t>E_test$sqrErrors</a:t>
            </a:r>
            <a:r>
              <a:rPr lang="en-US" dirty="0"/>
              <a:t>) / </a:t>
            </a: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E_test</a:t>
            </a:r>
            <a:r>
              <a:rPr lang="en-US"/>
              <a:t>))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E1543-9974-4328-9D06-617514B7C6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10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9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4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8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6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05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9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5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1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8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42B0F-8669-493D-958A-C820FB180777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C8A5F-0E09-479B-B347-591FDBA93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0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jpe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69950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Final Project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Jake Catlett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Southern New Hampshire University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1651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DAT-490 Analytics Capstone</a:t>
            </a:r>
          </a:p>
          <a:p>
            <a:r>
              <a:rPr lang="en-US" dirty="0">
                <a:solidFill>
                  <a:schemeClr val="bg1"/>
                </a:solidFill>
              </a:rPr>
              <a:t>Lee Edwards</a:t>
            </a:r>
          </a:p>
          <a:p>
            <a:r>
              <a:rPr lang="en-US" dirty="0">
                <a:solidFill>
                  <a:schemeClr val="bg1"/>
                </a:solidFill>
              </a:rPr>
              <a:t>August 20, 2017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5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66"/>
    </mc:Choice>
    <mc:Fallback>
      <p:transition spd="slow" advTm="18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Discovery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94" y="1334203"/>
            <a:ext cx="7228689" cy="505493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0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2"/>
    </mc:Choice>
    <mc:Fallback>
      <p:transition spd="slow" advTm="9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Discovery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8" y="1334203"/>
            <a:ext cx="7213649" cy="50444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10"/>
    </mc:Choice>
    <mc:Fallback>
      <p:transition spd="slow" advTm="36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Distinct Populations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626" y="1105660"/>
            <a:ext cx="10210800" cy="532524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76"/>
    </mc:Choice>
    <mc:Fallback>
      <p:transition spd="slow" advTm="46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Distinct Populations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10" y="1062037"/>
            <a:ext cx="9743595" cy="508158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8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26"/>
    </mc:Choice>
    <mc:Fallback>
      <p:transition spd="slow" advTm="54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Model Building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523999" y="1935163"/>
            <a:ext cx="9529763" cy="331787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Searched for distinct population with clustering - unsuccessful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Evidence of seasonality suggests using time series models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Models fitted and validated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Results analyzed for utility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55"/>
    </mc:Choice>
    <mc:Fallback>
      <p:transition spd="slow" advTm="51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Model Building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09" y="995364"/>
            <a:ext cx="4798222" cy="2914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64" y="3814763"/>
            <a:ext cx="4811688" cy="28449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76" y="3814762"/>
            <a:ext cx="4811688" cy="2876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97" y="995364"/>
            <a:ext cx="4798222" cy="2819399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0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57"/>
    </mc:Choice>
    <mc:Fallback>
      <p:transition spd="slow" advTm="48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Model Results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88" y="1277586"/>
            <a:ext cx="7105650" cy="4968897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4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16"/>
    </mc:Choice>
    <mc:Fallback>
      <p:transition spd="slow" advTm="13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320" y="1277586"/>
            <a:ext cx="7107418" cy="497013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Model Results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98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79"/>
    </mc:Choice>
    <mc:Fallback>
      <p:transition spd="slow" advTm="19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88" y="1277587"/>
            <a:ext cx="7101963" cy="496889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Model Results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3"/>
    </mc:Choice>
    <mc:Fallback>
      <p:transition spd="slow" advTm="13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60" y="1277586"/>
            <a:ext cx="7112591" cy="497375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Model Results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2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09"/>
    </mc:Choice>
    <mc:Fallback>
      <p:transition spd="slow" advTm="21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5112"/>
            <a:ext cx="9144000" cy="7969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Patterns in Chicago Crime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529" y="1528763"/>
            <a:ext cx="7666374" cy="399825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1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1"/>
    </mc:Choice>
    <mc:Fallback>
      <p:transition spd="slow" advTm="16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650" y="1504950"/>
            <a:ext cx="10047366" cy="2970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Four possibly distinct populations discovered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Confirmation that seasonality impacts all populations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Violent crimes are geographically concentrated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Non-Violent crime comparatively more evenly distributed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4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09"/>
    </mc:Choice>
    <mc:Fallback>
      <p:transition spd="slow" advTm="50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650" y="1504950"/>
            <a:ext cx="10451323" cy="2970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Domestic crime less impacted by seasonality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Violent crime surges on New Year’s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Overall crime is very low on Xmas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Domestic crime spikes on holidays like Xmas and New Year’s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5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24"/>
    </mc:Choice>
    <mc:Fallback>
      <p:transition spd="slow" advTm="51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650" y="1504950"/>
            <a:ext cx="9287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Follow-up, prove rigorously populations are distinct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Continue exploring to search for other populations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Enrich data by including socio-economic factors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Begin search for variables correlated to crime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Test other model types for other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Regularly update models and test against predictions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4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11"/>
    </mc:Choice>
    <mc:Fallback>
      <p:transition spd="slow" advTm="82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1935163"/>
            <a:ext cx="9529763" cy="440848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Seasonality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Overall trends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Possible distinct populations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The differences between these populations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</a:rPr>
              <a:t>Predictions for future trends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1"/>
                </a:solidFill>
              </a:rPr>
              <a:t>Patterns in Chicago Crime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64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41"/>
    </mc:Choice>
    <mc:Fallback>
      <p:transition spd="slow" advTm="3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1935163"/>
            <a:ext cx="9529763" cy="4408488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Data sourced from City of Chicago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Crimes – 2001 to present; </a:t>
            </a:r>
            <a:r>
              <a:rPr lang="en-US" dirty="0" err="1">
                <a:solidFill>
                  <a:schemeClr val="bg1"/>
                </a:solidFill>
              </a:rPr>
              <a:t>PoliceDistrict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Approximately 6.5 million observations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Accessible through API or through direct download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Variables chosen to show FBI Code, Domestic, Date, Police District,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X Coordinate, and Y Coordinate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Data Source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10"/>
    </mc:Choice>
    <mc:Fallback>
      <p:transition spd="slow" advTm="51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8237" y="2324100"/>
            <a:ext cx="9529763" cy="3933826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 programming language used exclusively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R is freely available, open source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Powerful industry standard tool for top-to-bottom analytics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Strong reliance on Hadley Wickham’s </a:t>
            </a:r>
            <a:r>
              <a:rPr lang="en-US" dirty="0" err="1">
                <a:solidFill>
                  <a:schemeClr val="bg1"/>
                </a:solidFill>
              </a:rPr>
              <a:t>ggmap</a:t>
            </a:r>
            <a:r>
              <a:rPr lang="en-US" dirty="0">
                <a:solidFill>
                  <a:schemeClr val="bg1"/>
                </a:solidFill>
              </a:rPr>
              <a:t>, ggplot2, and </a:t>
            </a:r>
            <a:r>
              <a:rPr lang="en-US" dirty="0" err="1">
                <a:solidFill>
                  <a:schemeClr val="bg1"/>
                </a:solidFill>
              </a:rPr>
              <a:t>dplyr</a:t>
            </a:r>
            <a:r>
              <a:rPr lang="en-US" dirty="0">
                <a:solidFill>
                  <a:schemeClr val="bg1"/>
                </a:solidFill>
              </a:rPr>
              <a:t> packages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Packages used include </a:t>
            </a:r>
            <a:r>
              <a:rPr lang="en-US" dirty="0" err="1">
                <a:solidFill>
                  <a:schemeClr val="bg1"/>
                </a:solidFill>
              </a:rPr>
              <a:t>maptools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mapproj</a:t>
            </a:r>
            <a:r>
              <a:rPr lang="en-US" dirty="0">
                <a:solidFill>
                  <a:schemeClr val="bg1"/>
                </a:solidFill>
              </a:rPr>
              <a:t>, forecast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Analytic Tools</a:t>
            </a:r>
          </a:p>
        </p:txBody>
      </p:sp>
      <p:pic>
        <p:nvPicPr>
          <p:cNvPr id="6" name="Picture 4" descr="https://www.r-project.org/logo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" y="924919"/>
            <a:ext cx="1443036" cy="126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17"/>
    </mc:Choice>
    <mc:Fallback>
      <p:transition spd="slow" advTm="42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5112"/>
            <a:ext cx="9144000" cy="7969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Discovery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891" y="1495425"/>
            <a:ext cx="7666374" cy="399825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2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97"/>
    </mc:Choice>
    <mc:Fallback>
      <p:transition spd="slow" advTm="15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Discovery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333499"/>
            <a:ext cx="7234238" cy="5058818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18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8"/>
    </mc:Choice>
    <mc:Fallback>
      <p:transition spd="slow" advTm="12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30" y="1333499"/>
            <a:ext cx="7228690" cy="505493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1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68"/>
    </mc:Choice>
    <mc:Fallback>
      <p:transition spd="slow" advTm="12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65112"/>
            <a:ext cx="9144000" cy="796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Discovery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31" y="1334203"/>
            <a:ext cx="7228690" cy="505493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9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22"/>
    </mc:Choice>
    <mc:Fallback>
      <p:transition spd="slow" advTm="19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12169</Words>
  <Application>Microsoft Office PowerPoint</Application>
  <PresentationFormat>Widescreen</PresentationFormat>
  <Paragraphs>1210</Paragraphs>
  <Slides>22</Slides>
  <Notes>3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Final Project Jake Catlett Southern New Hampshire University</vt:lpstr>
      <vt:lpstr>Patterns in Chicago Crime</vt:lpstr>
      <vt:lpstr>PowerPoint Presentation</vt:lpstr>
      <vt:lpstr>PowerPoint Presentation</vt:lpstr>
      <vt:lpstr>PowerPoint Presentation</vt:lpstr>
      <vt:lpstr>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Jake Catlett Southern New Hampshire University</dc:title>
  <dc:creator>Jake Catlett</dc:creator>
  <cp:lastModifiedBy>Jake Catlett</cp:lastModifiedBy>
  <cp:revision>29</cp:revision>
  <dcterms:created xsi:type="dcterms:W3CDTF">2017-08-21T01:17:37Z</dcterms:created>
  <dcterms:modified xsi:type="dcterms:W3CDTF">2017-08-21T07:14:51Z</dcterms:modified>
</cp:coreProperties>
</file>